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1" r:id="rId2"/>
    <p:sldId id="257" r:id="rId3"/>
    <p:sldId id="300" r:id="rId4"/>
    <p:sldId id="271" r:id="rId5"/>
    <p:sldId id="292" r:id="rId6"/>
    <p:sldId id="261" r:id="rId7"/>
    <p:sldId id="258" r:id="rId8"/>
    <p:sldId id="259" r:id="rId9"/>
    <p:sldId id="260" r:id="rId10"/>
    <p:sldId id="263" r:id="rId11"/>
    <p:sldId id="267" r:id="rId12"/>
    <p:sldId id="307" r:id="rId13"/>
    <p:sldId id="303" r:id="rId14"/>
    <p:sldId id="304" r:id="rId15"/>
    <p:sldId id="289" r:id="rId16"/>
    <p:sldId id="290" r:id="rId17"/>
    <p:sldId id="294" r:id="rId18"/>
    <p:sldId id="288" r:id="rId19"/>
    <p:sldId id="286" r:id="rId20"/>
    <p:sldId id="287" r:id="rId21"/>
    <p:sldId id="296" r:id="rId22"/>
    <p:sldId id="297" r:id="rId23"/>
    <p:sldId id="298" r:id="rId24"/>
    <p:sldId id="305" r:id="rId25"/>
    <p:sldId id="299" r:id="rId26"/>
    <p:sldId id="302" r:id="rId27"/>
    <p:sldId id="306" r:id="rId28"/>
    <p:sldId id="308" r:id="rId29"/>
    <p:sldId id="309" r:id="rId30"/>
    <p:sldId id="301" r:id="rId31"/>
    <p:sldId id="270" r:id="rId32"/>
    <p:sldId id="282" r:id="rId33"/>
    <p:sldId id="281" r:id="rId34"/>
    <p:sldId id="283" r:id="rId35"/>
    <p:sldId id="265" r:id="rId36"/>
    <p:sldId id="272" r:id="rId37"/>
    <p:sldId id="269" r:id="rId38"/>
    <p:sldId id="273" r:id="rId39"/>
    <p:sldId id="274" r:id="rId40"/>
    <p:sldId id="275" r:id="rId41"/>
    <p:sldId id="276" r:id="rId42"/>
    <p:sldId id="277" r:id="rId43"/>
    <p:sldId id="278" r:id="rId44"/>
    <p:sldId id="279" r:id="rId45"/>
    <p:sldId id="280" r:id="rId46"/>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15" autoAdjust="0"/>
  </p:normalViewPr>
  <p:slideViewPr>
    <p:cSldViewPr snapToGrid="0">
      <p:cViewPr varScale="1">
        <p:scale>
          <a:sx n="109" d="100"/>
          <a:sy n="109" d="100"/>
        </p:scale>
        <p:origin x="1674" y="54"/>
      </p:cViewPr>
      <p:guideLst/>
    </p:cSldViewPr>
  </p:slideViewPr>
  <p:notesTextViewPr>
    <p:cViewPr>
      <p:scale>
        <a:sx n="1" d="1"/>
        <a:sy n="1" d="1"/>
      </p:scale>
      <p:origin x="0" y="0"/>
    </p:cViewPr>
  </p:notesTextViewPr>
  <p:sorterViewPr>
    <p:cViewPr>
      <p:scale>
        <a:sx n="100" d="100"/>
        <a:sy n="100" d="100"/>
      </p:scale>
      <p:origin x="0" y="-7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33f50e484678f3e" providerId="LiveId" clId="{2235F3F4-CE85-4C64-B3EA-BD21A2FF00DA}"/>
    <pc:docChg chg="undo modSld">
      <pc:chgData name="" userId="333f50e484678f3e" providerId="LiveId" clId="{2235F3F4-CE85-4C64-B3EA-BD21A2FF00DA}" dt="2020-08-11T10:58:31.882" v="22"/>
      <pc:docMkLst>
        <pc:docMk/>
      </pc:docMkLst>
      <pc:sldChg chg="modSp">
        <pc:chgData name="" userId="333f50e484678f3e" providerId="LiveId" clId="{2235F3F4-CE85-4C64-B3EA-BD21A2FF00DA}" dt="2020-08-11T10:58:31.882" v="22"/>
        <pc:sldMkLst>
          <pc:docMk/>
          <pc:sldMk cId="4177902719" sldId="256"/>
        </pc:sldMkLst>
        <pc:spChg chg="mod">
          <ac:chgData name="" userId="333f50e484678f3e" providerId="LiveId" clId="{2235F3F4-CE85-4C64-B3EA-BD21A2FF00DA}" dt="2020-08-11T10:58:31.882" v="22"/>
          <ac:spMkLst>
            <pc:docMk/>
            <pc:sldMk cId="4177902719" sldId="25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821086\GitHub\1821086_matsuo_thesis\&#23455;&#39443;\&#31532;2&#22238;&#33258;&#20316;LB&#23455;&#39443;&#65288;&#35336;&#28204;&#12503;&#12525;&#12464;&#12521;&#12512;&#21033;&#29992;&#65289;\&#23455;&#39443;&#12487;&#12540;&#12479;&#12488;&#12522;&#12511;&#12531;&#12464;&#65288;6&#26178;&#38291;&#65289;%20(&#33258;&#21205;&#20445;&#23384;&#28168;&#1241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提案システムの速度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提案システム!$C$2</c:f>
              <c:strCache>
                <c:ptCount val="1"/>
                <c:pt idx="0">
                  <c:v>速度</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提案システム!$B$3:$B$75</c:f>
              <c:numCache>
                <c:formatCode>h"時間"mm"分"</c:formatCode>
                <c:ptCount val="73"/>
                <c:pt idx="0">
                  <c:v>0</c:v>
                </c:pt>
                <c:pt idx="1">
                  <c:v>3.4738310205284506E-3</c:v>
                </c:pt>
                <c:pt idx="2">
                  <c:v>6.9467245411942713E-3</c:v>
                </c:pt>
                <c:pt idx="3">
                  <c:v>1.042045139183756E-2</c:v>
                </c:pt>
                <c:pt idx="4">
                  <c:v>1.3894178242480848E-2</c:v>
                </c:pt>
                <c:pt idx="5">
                  <c:v>1.7367974542139564E-2</c:v>
                </c:pt>
                <c:pt idx="6">
                  <c:v>2.0841875004407484E-2</c:v>
                </c:pt>
                <c:pt idx="7">
                  <c:v>2.4315706024935935E-2</c:v>
                </c:pt>
                <c:pt idx="8">
                  <c:v>2.778944444435183E-2</c:v>
                </c:pt>
                <c:pt idx="9">
                  <c:v>3.126327546488028E-2</c:v>
                </c:pt>
                <c:pt idx="10">
                  <c:v>3.4737083333311602E-2</c:v>
                </c:pt>
                <c:pt idx="11">
                  <c:v>3.8210960650758352E-2</c:v>
                </c:pt>
                <c:pt idx="12">
                  <c:v>4.1684837968205102E-2</c:v>
                </c:pt>
                <c:pt idx="13">
                  <c:v>4.5158622684539296E-2</c:v>
                </c:pt>
                <c:pt idx="14">
                  <c:v>4.8632569443725515E-2</c:v>
                </c:pt>
                <c:pt idx="15">
                  <c:v>5.2106319446465932E-2</c:v>
                </c:pt>
                <c:pt idx="16">
                  <c:v>5.5579155094164889E-2</c:v>
                </c:pt>
                <c:pt idx="17">
                  <c:v>5.9053078708529938E-2</c:v>
                </c:pt>
                <c:pt idx="18">
                  <c:v>6.2526585650630295E-2</c:v>
                </c:pt>
                <c:pt idx="19">
                  <c:v>6.5999814818496816E-2</c:v>
                </c:pt>
                <c:pt idx="20">
                  <c:v>6.9474293981329538E-2</c:v>
                </c:pt>
                <c:pt idx="21">
                  <c:v>7.2948043984069955E-2</c:v>
                </c:pt>
                <c:pt idx="22">
                  <c:v>7.6421898149419576E-2</c:v>
                </c:pt>
                <c:pt idx="23">
                  <c:v>7.9895775466866326E-2</c:v>
                </c:pt>
                <c:pt idx="24">
                  <c:v>8.3369606487394776E-2</c:v>
                </c:pt>
                <c:pt idx="25">
                  <c:v>8.6843495373614132E-2</c:v>
                </c:pt>
                <c:pt idx="26">
                  <c:v>9.031733796291519E-2</c:v>
                </c:pt>
                <c:pt idx="27">
                  <c:v>9.379109954170417E-2</c:v>
                </c:pt>
                <c:pt idx="28">
                  <c:v>9.7265034724841826E-2</c:v>
                </c:pt>
                <c:pt idx="29">
                  <c:v>0.10073804398416542</c:v>
                </c:pt>
                <c:pt idx="30">
                  <c:v>0.10421255787514383</c:v>
                </c:pt>
                <c:pt idx="31">
                  <c:v>0.10768640046444489</c:v>
                </c:pt>
                <c:pt idx="32">
                  <c:v>0.11116020833287621</c:v>
                </c:pt>
                <c:pt idx="33">
                  <c:v>0.11463409722637152</c:v>
                </c:pt>
                <c:pt idx="34">
                  <c:v>0.11810785879788455</c:v>
                </c:pt>
                <c:pt idx="35">
                  <c:v>0.12158171296323417</c:v>
                </c:pt>
                <c:pt idx="36">
                  <c:v>0.12505444444832392</c:v>
                </c:pt>
                <c:pt idx="37">
                  <c:v>0.12852831018972211</c:v>
                </c:pt>
                <c:pt idx="38">
                  <c:v>0.13200120370311197</c:v>
                </c:pt>
                <c:pt idx="39">
                  <c:v>0.13547586806089384</c:v>
                </c:pt>
                <c:pt idx="40">
                  <c:v>0.13894968750537373</c:v>
                </c:pt>
                <c:pt idx="41">
                  <c:v>0.14242351851862622</c:v>
                </c:pt>
                <c:pt idx="42">
                  <c:v>0.14589870370400604</c:v>
                </c:pt>
                <c:pt idx="43">
                  <c:v>0.14937243056192528</c:v>
                </c:pt>
                <c:pt idx="44">
                  <c:v>0.15284796296327841</c:v>
                </c:pt>
                <c:pt idx="45">
                  <c:v>0.1563256134322728</c:v>
                </c:pt>
                <c:pt idx="46">
                  <c:v>0.15980365740688285</c:v>
                </c:pt>
                <c:pt idx="47">
                  <c:v>0.16327991898288019</c:v>
                </c:pt>
                <c:pt idx="48">
                  <c:v>0.1667571064826916</c:v>
                </c:pt>
                <c:pt idx="49">
                  <c:v>0.17023233796498971</c:v>
                </c:pt>
                <c:pt idx="50">
                  <c:v>0.17370863426185679</c:v>
                </c:pt>
                <c:pt idx="51">
                  <c:v>0.1771835763938725</c:v>
                </c:pt>
                <c:pt idx="52">
                  <c:v>0.18065846065292135</c:v>
                </c:pt>
                <c:pt idx="53">
                  <c:v>0.18413461805903353</c:v>
                </c:pt>
                <c:pt idx="54">
                  <c:v>0.18760976852354361</c:v>
                </c:pt>
                <c:pt idx="55">
                  <c:v>0.19108526620402699</c:v>
                </c:pt>
                <c:pt idx="56">
                  <c:v>0.19456123842974193</c:v>
                </c:pt>
                <c:pt idx="57">
                  <c:v>0.19803730324201752</c:v>
                </c:pt>
                <c:pt idx="58">
                  <c:v>0.20151502315275138</c:v>
                </c:pt>
                <c:pt idx="59">
                  <c:v>0.20499009259219747</c:v>
                </c:pt>
                <c:pt idx="60">
                  <c:v>0.20846634259214625</c:v>
                </c:pt>
                <c:pt idx="61">
                  <c:v>0.21194237269082805</c:v>
                </c:pt>
                <c:pt idx="62">
                  <c:v>0.21542113426403375</c:v>
                </c:pt>
                <c:pt idx="63">
                  <c:v>0.21889538194955094</c:v>
                </c:pt>
                <c:pt idx="64">
                  <c:v>0.22236914352106396</c:v>
                </c:pt>
                <c:pt idx="65">
                  <c:v>0.22584302083851071</c:v>
                </c:pt>
                <c:pt idx="66">
                  <c:v>0.22931718750623986</c:v>
                </c:pt>
                <c:pt idx="67">
                  <c:v>0.23279186342551839</c:v>
                </c:pt>
                <c:pt idx="68">
                  <c:v>0.23626568286999827</c:v>
                </c:pt>
                <c:pt idx="69">
                  <c:v>0.23973946759360842</c:v>
                </c:pt>
                <c:pt idx="70">
                  <c:v>0.24321332175895805</c:v>
                </c:pt>
                <c:pt idx="71">
                  <c:v>0.24668724537332309</c:v>
                </c:pt>
                <c:pt idx="72">
                  <c:v>0.25016099537606351</c:v>
                </c:pt>
              </c:numCache>
            </c:numRef>
          </c:xVal>
          <c:yVal>
            <c:numRef>
              <c:f>提案システム!$C$3:$C$75</c:f>
              <c:numCache>
                <c:formatCode>General</c:formatCode>
                <c:ptCount val="73"/>
                <c:pt idx="0">
                  <c:v>0.13200500000000001</c:v>
                </c:pt>
                <c:pt idx="1">
                  <c:v>0.107851</c:v>
                </c:pt>
                <c:pt idx="2">
                  <c:v>2.2357999999999999E-2</c:v>
                </c:pt>
                <c:pt idx="3">
                  <c:v>9.2873999999999998E-2</c:v>
                </c:pt>
                <c:pt idx="4">
                  <c:v>9.7501000000000004E-2</c:v>
                </c:pt>
                <c:pt idx="5">
                  <c:v>0.113265</c:v>
                </c:pt>
                <c:pt idx="6">
                  <c:v>0.104712</c:v>
                </c:pt>
                <c:pt idx="7">
                  <c:v>0.107387</c:v>
                </c:pt>
                <c:pt idx="8">
                  <c:v>0.101005</c:v>
                </c:pt>
                <c:pt idx="9">
                  <c:v>0.108137</c:v>
                </c:pt>
                <c:pt idx="10">
                  <c:v>0.11421199999999999</c:v>
                </c:pt>
                <c:pt idx="11">
                  <c:v>0.104301</c:v>
                </c:pt>
                <c:pt idx="12">
                  <c:v>0.103077</c:v>
                </c:pt>
                <c:pt idx="13">
                  <c:v>0.101243</c:v>
                </c:pt>
                <c:pt idx="14">
                  <c:v>0.10190100000000001</c:v>
                </c:pt>
                <c:pt idx="15">
                  <c:v>9.1254000000000002E-2</c:v>
                </c:pt>
                <c:pt idx="16">
                  <c:v>2.0662E-2</c:v>
                </c:pt>
                <c:pt idx="17">
                  <c:v>8.8399000000000005E-2</c:v>
                </c:pt>
                <c:pt idx="18">
                  <c:v>7.9881999999999995E-2</c:v>
                </c:pt>
                <c:pt idx="19">
                  <c:v>5.7600999999999999E-2</c:v>
                </c:pt>
                <c:pt idx="20">
                  <c:v>0.16069</c:v>
                </c:pt>
                <c:pt idx="21">
                  <c:v>9.7128000000000006E-2</c:v>
                </c:pt>
                <c:pt idx="22">
                  <c:v>0.108657</c:v>
                </c:pt>
                <c:pt idx="23">
                  <c:v>0.110899</c:v>
                </c:pt>
                <c:pt idx="24">
                  <c:v>0.104314</c:v>
                </c:pt>
                <c:pt idx="25">
                  <c:v>0.123823</c:v>
                </c:pt>
                <c:pt idx="26">
                  <c:v>0.101729</c:v>
                </c:pt>
                <c:pt idx="27">
                  <c:v>9.6579999999999999E-2</c:v>
                </c:pt>
                <c:pt idx="28">
                  <c:v>0.109973</c:v>
                </c:pt>
                <c:pt idx="29">
                  <c:v>2.477E-2</c:v>
                </c:pt>
                <c:pt idx="30">
                  <c:v>0.17154900000000001</c:v>
                </c:pt>
                <c:pt idx="31">
                  <c:v>0.107067</c:v>
                </c:pt>
                <c:pt idx="32">
                  <c:v>0.106637</c:v>
                </c:pt>
                <c:pt idx="33">
                  <c:v>0.11163099999999999</c:v>
                </c:pt>
                <c:pt idx="34">
                  <c:v>0.104504</c:v>
                </c:pt>
                <c:pt idx="35">
                  <c:v>0.11469</c:v>
                </c:pt>
                <c:pt idx="36">
                  <c:v>2.0534E-2</c:v>
                </c:pt>
                <c:pt idx="37">
                  <c:v>9.4700000000000006E-2</c:v>
                </c:pt>
                <c:pt idx="38">
                  <c:v>1.7922E-2</c:v>
                </c:pt>
                <c:pt idx="39">
                  <c:v>0.17155500000000001</c:v>
                </c:pt>
                <c:pt idx="40">
                  <c:v>0.10086199999999999</c:v>
                </c:pt>
                <c:pt idx="41">
                  <c:v>0.100324</c:v>
                </c:pt>
                <c:pt idx="42">
                  <c:v>0.16299</c:v>
                </c:pt>
                <c:pt idx="43">
                  <c:v>9.5010999999999998E-2</c:v>
                </c:pt>
                <c:pt idx="44">
                  <c:v>0.16202900000000001</c:v>
                </c:pt>
                <c:pt idx="45">
                  <c:v>0.33016499999999999</c:v>
                </c:pt>
                <c:pt idx="46">
                  <c:v>0.297267</c:v>
                </c:pt>
                <c:pt idx="47">
                  <c:v>0.232409</c:v>
                </c:pt>
                <c:pt idx="48">
                  <c:v>0.29689399999999999</c:v>
                </c:pt>
                <c:pt idx="49">
                  <c:v>0.147422</c:v>
                </c:pt>
                <c:pt idx="50">
                  <c:v>0.23116</c:v>
                </c:pt>
                <c:pt idx="51">
                  <c:v>0.138964</c:v>
                </c:pt>
                <c:pt idx="52">
                  <c:v>0.13023599999999999</c:v>
                </c:pt>
                <c:pt idx="53">
                  <c:v>0.239178</c:v>
                </c:pt>
                <c:pt idx="54">
                  <c:v>0.13952500000000001</c:v>
                </c:pt>
                <c:pt idx="55">
                  <c:v>0.16921</c:v>
                </c:pt>
                <c:pt idx="56">
                  <c:v>0.205819</c:v>
                </c:pt>
                <c:pt idx="57">
                  <c:v>0.21376100000000001</c:v>
                </c:pt>
                <c:pt idx="58">
                  <c:v>0.33511200000000002</c:v>
                </c:pt>
                <c:pt idx="59">
                  <c:v>0.16980300000000001</c:v>
                </c:pt>
                <c:pt idx="60">
                  <c:v>0.22426399999999999</c:v>
                </c:pt>
                <c:pt idx="61">
                  <c:v>0.19508</c:v>
                </c:pt>
                <c:pt idx="62">
                  <c:v>0.37787700000000002</c:v>
                </c:pt>
                <c:pt idx="63">
                  <c:v>0.13188800000000001</c:v>
                </c:pt>
                <c:pt idx="64">
                  <c:v>0.10720200000000001</c:v>
                </c:pt>
                <c:pt idx="65">
                  <c:v>0.113348</c:v>
                </c:pt>
                <c:pt idx="66">
                  <c:v>0.10248500000000001</c:v>
                </c:pt>
                <c:pt idx="67">
                  <c:v>0.17585500000000001</c:v>
                </c:pt>
                <c:pt idx="68">
                  <c:v>9.6716999999999997E-2</c:v>
                </c:pt>
                <c:pt idx="69">
                  <c:v>0.10058599999999999</c:v>
                </c:pt>
                <c:pt idx="70">
                  <c:v>0.11290600000000001</c:v>
                </c:pt>
                <c:pt idx="71">
                  <c:v>0.10122100000000001</c:v>
                </c:pt>
                <c:pt idx="72">
                  <c:v>9.7597000000000003E-2</c:v>
                </c:pt>
              </c:numCache>
            </c:numRef>
          </c:yVal>
          <c:smooth val="0"/>
          <c:extLst xmlns:c16r2="http://schemas.microsoft.com/office/drawing/2015/06/chart">
            <c:ext xmlns:c16="http://schemas.microsoft.com/office/drawing/2014/chart" uri="{C3380CC4-5D6E-409C-BE32-E72D297353CC}">
              <c16:uniqueId val="{00000000-DAAD-4CB3-AB52-7C9A0517B6FC}"/>
            </c:ext>
          </c:extLst>
        </c:ser>
        <c:dLbls>
          <c:showLegendKey val="0"/>
          <c:showVal val="0"/>
          <c:showCatName val="0"/>
          <c:showSerName val="0"/>
          <c:showPercent val="0"/>
          <c:showBubbleSize val="0"/>
        </c:dLbls>
        <c:axId val="345105400"/>
        <c:axId val="345608248"/>
      </c:scatterChart>
      <c:valAx>
        <c:axId val="345105400"/>
        <c:scaling>
          <c:orientation val="minMax"/>
        </c:scaling>
        <c:delete val="0"/>
        <c:axPos val="b"/>
        <c:majorGridlines>
          <c:spPr>
            <a:ln w="9525" cap="flat" cmpd="sng" algn="ctr">
              <a:solidFill>
                <a:schemeClr val="tx1">
                  <a:lumMod val="15000"/>
                  <a:lumOff val="85000"/>
                </a:schemeClr>
              </a:solidFill>
              <a:round/>
            </a:ln>
            <a:effectLst/>
          </c:spPr>
        </c:majorGridlines>
        <c:numFmt formatCode="h&quot;時間&quot;mm&quot;分&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5608248"/>
        <c:crosses val="autoZero"/>
        <c:crossBetween val="midCat"/>
      </c:valAx>
      <c:valAx>
        <c:axId val="34560824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5105400"/>
        <c:crosses val="autoZero"/>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ラウンドロビンの速度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cked"/>
        <c:varyColors val="0"/>
        <c:ser>
          <c:idx val="0"/>
          <c:order val="0"/>
          <c:tx>
            <c:strRef>
              <c:f>ラウンドロビンLB実験データ!$C$2</c:f>
              <c:strCache>
                <c:ptCount val="1"/>
                <c:pt idx="0">
                  <c:v>速度</c:v>
                </c:pt>
              </c:strCache>
            </c:strRef>
          </c:tx>
          <c:spPr>
            <a:ln w="28575" cap="rnd">
              <a:solidFill>
                <a:schemeClr val="accent1"/>
              </a:solidFill>
              <a:round/>
            </a:ln>
            <a:effectLst/>
          </c:spPr>
          <c:marker>
            <c:symbol val="none"/>
          </c:marker>
          <c:cat>
            <c:numRef>
              <c:f>ラウンドロビンLB実験データ!$B$3:$B$75</c:f>
              <c:numCache>
                <c:formatCode>h"時間"mm"分"</c:formatCode>
                <c:ptCount val="73"/>
                <c:pt idx="0">
                  <c:v>0</c:v>
                </c:pt>
                <c:pt idx="1">
                  <c:v>3.4904282438219525E-3</c:v>
                </c:pt>
                <c:pt idx="2">
                  <c:v>6.9827546321903355E-3</c:v>
                </c:pt>
                <c:pt idx="3">
                  <c:v>1.045820602303138E-2</c:v>
                </c:pt>
                <c:pt idx="4">
                  <c:v>1.3948622683528811E-2</c:v>
                </c:pt>
                <c:pt idx="5">
                  <c:v>1.7441018520912621E-2</c:v>
                </c:pt>
                <c:pt idx="6">
                  <c:v>2.0927129633491859E-2</c:v>
                </c:pt>
                <c:pt idx="7">
                  <c:v>2.4418738430540543E-2</c:v>
                </c:pt>
                <c:pt idx="8">
                  <c:v>2.7911099539778661E-2</c:v>
                </c:pt>
                <c:pt idx="9">
                  <c:v>3.1386562499392312E-2</c:v>
                </c:pt>
                <c:pt idx="10">
                  <c:v>3.4878171296440996E-2</c:v>
                </c:pt>
                <c:pt idx="11">
                  <c:v>3.8369942129065748E-2</c:v>
                </c:pt>
                <c:pt idx="12">
                  <c:v>4.1846215281111654E-2</c:v>
                </c:pt>
                <c:pt idx="13">
                  <c:v>4.5339166666963138E-2</c:v>
                </c:pt>
                <c:pt idx="14">
                  <c:v>4.8831145832082257E-2</c:v>
                </c:pt>
                <c:pt idx="15">
                  <c:v>5.2306620375020429E-2</c:v>
                </c:pt>
                <c:pt idx="16">
                  <c:v>5.5797025466745254E-2</c:v>
                </c:pt>
                <c:pt idx="17">
                  <c:v>5.9298865744494833E-2</c:v>
                </c:pt>
                <c:pt idx="18">
                  <c:v>6.2774363424978219E-2</c:v>
                </c:pt>
                <c:pt idx="19">
                  <c:v>6.6264745371881872E-2</c:v>
                </c:pt>
                <c:pt idx="20">
                  <c:v>6.975587963097496E-2</c:v>
                </c:pt>
                <c:pt idx="21">
                  <c:v>7.323138888750691E-2</c:v>
                </c:pt>
                <c:pt idx="22">
                  <c:v>7.6721782410459127E-2</c:v>
                </c:pt>
                <c:pt idx="23">
                  <c:v>8.021290509350365E-2</c:v>
                </c:pt>
                <c:pt idx="24">
                  <c:v>8.36884143500356E-2</c:v>
                </c:pt>
                <c:pt idx="25">
                  <c:v>8.7180000002263114E-2</c:v>
                </c:pt>
                <c:pt idx="26">
                  <c:v>9.0672372687549796E-2</c:v>
                </c:pt>
                <c:pt idx="27">
                  <c:v>9.414782407839084E-2</c:v>
                </c:pt>
                <c:pt idx="28">
                  <c:v>9.7638252314936835E-2</c:v>
                </c:pt>
                <c:pt idx="29">
                  <c:v>0.10112943287094822</c:v>
                </c:pt>
                <c:pt idx="30">
                  <c:v>0.10460489583783783</c:v>
                </c:pt>
                <c:pt idx="31">
                  <c:v>0.10809530092956265</c:v>
                </c:pt>
                <c:pt idx="32">
                  <c:v>0.11158767361484934</c:v>
                </c:pt>
                <c:pt idx="33">
                  <c:v>0.11506318287138129</c:v>
                </c:pt>
                <c:pt idx="34">
                  <c:v>0.11855471065064194</c:v>
                </c:pt>
                <c:pt idx="35">
                  <c:v>0.12204587963060476</c:v>
                </c:pt>
                <c:pt idx="36">
                  <c:v>0.1255226736102486</c:v>
                </c:pt>
                <c:pt idx="37">
                  <c:v>0.12901417824468808</c:v>
                </c:pt>
                <c:pt idx="38">
                  <c:v>0.13250530092773261</c:v>
                </c:pt>
                <c:pt idx="39">
                  <c:v>0.13598258102138061</c:v>
                </c:pt>
                <c:pt idx="40">
                  <c:v>0.13947482639196096</c:v>
                </c:pt>
                <c:pt idx="41">
                  <c:v>0.14296715278032934</c:v>
                </c:pt>
                <c:pt idx="42">
                  <c:v>0.14644263889204012</c:v>
                </c:pt>
                <c:pt idx="43">
                  <c:v>0.14993299768684665</c:v>
                </c:pt>
                <c:pt idx="44">
                  <c:v>0.1534348611094174</c:v>
                </c:pt>
                <c:pt idx="45">
                  <c:v>0.15691062500263797</c:v>
                </c:pt>
                <c:pt idx="46">
                  <c:v>0.16040317129954929</c:v>
                </c:pt>
                <c:pt idx="47">
                  <c:v>0.16389428240654524</c:v>
                </c:pt>
                <c:pt idx="48">
                  <c:v>0.16736975694948342</c:v>
                </c:pt>
                <c:pt idx="49">
                  <c:v>0.17086133101838641</c:v>
                </c:pt>
                <c:pt idx="50">
                  <c:v>0.17435249999834923</c:v>
                </c:pt>
                <c:pt idx="51">
                  <c:v>0.1778386805599439</c:v>
                </c:pt>
                <c:pt idx="52">
                  <c:v>0.18133025462884689</c:v>
                </c:pt>
                <c:pt idx="53">
                  <c:v>0.18486548610962927</c:v>
                </c:pt>
                <c:pt idx="54">
                  <c:v>0.18834075231279712</c:v>
                </c:pt>
                <c:pt idx="55">
                  <c:v>0.1918583680599113</c:v>
                </c:pt>
                <c:pt idx="56">
                  <c:v>0.19535085648385575</c:v>
                </c:pt>
                <c:pt idx="57">
                  <c:v>0.19882678240537643</c:v>
                </c:pt>
                <c:pt idx="58">
                  <c:v>0.20231954861083068</c:v>
                </c:pt>
                <c:pt idx="59">
                  <c:v>0.20581136574037373</c:v>
                </c:pt>
                <c:pt idx="60">
                  <c:v>0.20928859953710344</c:v>
                </c:pt>
                <c:pt idx="61">
                  <c:v>0.21277962963358732</c:v>
                </c:pt>
                <c:pt idx="62">
                  <c:v>0.21627081018959871</c:v>
                </c:pt>
                <c:pt idx="63">
                  <c:v>0.21974626157316379</c:v>
                </c:pt>
                <c:pt idx="64">
                  <c:v>0.22323804398183711</c:v>
                </c:pt>
                <c:pt idx="65">
                  <c:v>0.22673019675858086</c:v>
                </c:pt>
                <c:pt idx="66">
                  <c:v>0.23020571759116137</c:v>
                </c:pt>
                <c:pt idx="67">
                  <c:v>0.2336961689798045</c:v>
                </c:pt>
                <c:pt idx="68">
                  <c:v>0.23718847222335171</c:v>
                </c:pt>
                <c:pt idx="69">
                  <c:v>0.24066393519024132</c:v>
                </c:pt>
                <c:pt idx="70">
                  <c:v>0.24415561342902947</c:v>
                </c:pt>
                <c:pt idx="71">
                  <c:v>0.24764785879960982</c:v>
                </c:pt>
                <c:pt idx="72">
                  <c:v>0.25112364583765157</c:v>
                </c:pt>
              </c:numCache>
            </c:numRef>
          </c:cat>
          <c:val>
            <c:numRef>
              <c:f>ラウンドロビンLB実験データ!$C$3:$C$75</c:f>
              <c:numCache>
                <c:formatCode>General</c:formatCode>
                <c:ptCount val="73"/>
                <c:pt idx="0">
                  <c:v>0.21752299999999999</c:v>
                </c:pt>
                <c:pt idx="1">
                  <c:v>1.524769</c:v>
                </c:pt>
                <c:pt idx="2">
                  <c:v>0.226905</c:v>
                </c:pt>
                <c:pt idx="3">
                  <c:v>0.164711</c:v>
                </c:pt>
                <c:pt idx="4">
                  <c:v>1.5265439999999999</c:v>
                </c:pt>
                <c:pt idx="5">
                  <c:v>0.22953100000000001</c:v>
                </c:pt>
                <c:pt idx="6">
                  <c:v>1.0924430000000001</c:v>
                </c:pt>
                <c:pt idx="7">
                  <c:v>1.619882</c:v>
                </c:pt>
                <c:pt idx="8">
                  <c:v>0.22265199999999999</c:v>
                </c:pt>
                <c:pt idx="9">
                  <c:v>0.158332</c:v>
                </c:pt>
                <c:pt idx="10">
                  <c:v>1.6204190000000001</c:v>
                </c:pt>
                <c:pt idx="11">
                  <c:v>0.15476200000000001</c:v>
                </c:pt>
                <c:pt idx="12">
                  <c:v>0.24077699999999999</c:v>
                </c:pt>
                <c:pt idx="13">
                  <c:v>1.6285860000000001</c:v>
                </c:pt>
                <c:pt idx="14">
                  <c:v>0.19625699999999999</c:v>
                </c:pt>
                <c:pt idx="15">
                  <c:v>0.16170200000000001</c:v>
                </c:pt>
                <c:pt idx="16">
                  <c:v>1.513809</c:v>
                </c:pt>
                <c:pt idx="17">
                  <c:v>1.0458369999999999</c:v>
                </c:pt>
                <c:pt idx="18">
                  <c:v>0.16772500000000001</c:v>
                </c:pt>
                <c:pt idx="19">
                  <c:v>1.5228759999999999</c:v>
                </c:pt>
                <c:pt idx="20">
                  <c:v>0.136494</c:v>
                </c:pt>
                <c:pt idx="21">
                  <c:v>0.16750200000000001</c:v>
                </c:pt>
                <c:pt idx="22">
                  <c:v>1.520132</c:v>
                </c:pt>
                <c:pt idx="23">
                  <c:v>0.128002</c:v>
                </c:pt>
                <c:pt idx="24">
                  <c:v>0.16753499999999999</c:v>
                </c:pt>
                <c:pt idx="25">
                  <c:v>1.620878</c:v>
                </c:pt>
                <c:pt idx="26">
                  <c:v>0.22186700000000001</c:v>
                </c:pt>
                <c:pt idx="27">
                  <c:v>0.16935900000000001</c:v>
                </c:pt>
                <c:pt idx="28">
                  <c:v>1.5211330000000001</c:v>
                </c:pt>
                <c:pt idx="29">
                  <c:v>0.134022</c:v>
                </c:pt>
                <c:pt idx="30">
                  <c:v>0.16341</c:v>
                </c:pt>
                <c:pt idx="31">
                  <c:v>1.520618</c:v>
                </c:pt>
                <c:pt idx="32">
                  <c:v>0.22735900000000001</c:v>
                </c:pt>
                <c:pt idx="33">
                  <c:v>0.16619100000000001</c:v>
                </c:pt>
                <c:pt idx="34">
                  <c:v>1.6132029999999999</c:v>
                </c:pt>
                <c:pt idx="35">
                  <c:v>0.13811300000000001</c:v>
                </c:pt>
                <c:pt idx="36">
                  <c:v>0.272536</c:v>
                </c:pt>
                <c:pt idx="37">
                  <c:v>1.6145830000000001</c:v>
                </c:pt>
                <c:pt idx="38">
                  <c:v>0.13874800000000001</c:v>
                </c:pt>
                <c:pt idx="39">
                  <c:v>0.22980600000000001</c:v>
                </c:pt>
                <c:pt idx="40">
                  <c:v>1.562913</c:v>
                </c:pt>
                <c:pt idx="41">
                  <c:v>0.22476299999999999</c:v>
                </c:pt>
                <c:pt idx="42">
                  <c:v>0.170076</c:v>
                </c:pt>
                <c:pt idx="43">
                  <c:v>1.520303</c:v>
                </c:pt>
                <c:pt idx="44">
                  <c:v>1.0451440000000001</c:v>
                </c:pt>
                <c:pt idx="45">
                  <c:v>0.16569200000000001</c:v>
                </c:pt>
                <c:pt idx="46">
                  <c:v>1.7057789999999999</c:v>
                </c:pt>
                <c:pt idx="47">
                  <c:v>0.132859</c:v>
                </c:pt>
                <c:pt idx="48">
                  <c:v>0.16162199999999999</c:v>
                </c:pt>
                <c:pt idx="49">
                  <c:v>1.620482</c:v>
                </c:pt>
                <c:pt idx="50">
                  <c:v>0.133876</c:v>
                </c:pt>
                <c:pt idx="51">
                  <c:v>1.0843719999999999</c:v>
                </c:pt>
                <c:pt idx="52">
                  <c:v>1.618706</c:v>
                </c:pt>
                <c:pt idx="53">
                  <c:v>2.9914E-2</c:v>
                </c:pt>
                <c:pt idx="54">
                  <c:v>0.15245700000000001</c:v>
                </c:pt>
                <c:pt idx="55">
                  <c:v>3.8078120000000002</c:v>
                </c:pt>
                <c:pt idx="56">
                  <c:v>0.21282899999999999</c:v>
                </c:pt>
                <c:pt idx="57">
                  <c:v>0.20344799999999999</c:v>
                </c:pt>
                <c:pt idx="58">
                  <c:v>1.600541</c:v>
                </c:pt>
                <c:pt idx="59">
                  <c:v>0.182058</c:v>
                </c:pt>
                <c:pt idx="60">
                  <c:v>0.217943</c:v>
                </c:pt>
                <c:pt idx="61">
                  <c:v>1.5729960000000001</c:v>
                </c:pt>
                <c:pt idx="62">
                  <c:v>0.13438800000000001</c:v>
                </c:pt>
                <c:pt idx="63">
                  <c:v>0.17074800000000001</c:v>
                </c:pt>
                <c:pt idx="64">
                  <c:v>1.5278590000000001</c:v>
                </c:pt>
                <c:pt idx="65">
                  <c:v>0.24421799999999999</c:v>
                </c:pt>
                <c:pt idx="66">
                  <c:v>0.17408599999999999</c:v>
                </c:pt>
                <c:pt idx="67">
                  <c:v>1.5245359999999999</c:v>
                </c:pt>
                <c:pt idx="68">
                  <c:v>0.235427</c:v>
                </c:pt>
                <c:pt idx="69">
                  <c:v>0.16612399999999999</c:v>
                </c:pt>
                <c:pt idx="70">
                  <c:v>1.523266</c:v>
                </c:pt>
                <c:pt idx="71">
                  <c:v>0.22004499999999999</c:v>
                </c:pt>
                <c:pt idx="72">
                  <c:v>0.203708</c:v>
                </c:pt>
              </c:numCache>
            </c:numRef>
          </c:val>
          <c:smooth val="0"/>
          <c:extLst xmlns:c16r2="http://schemas.microsoft.com/office/drawing/2015/06/chart">
            <c:ext xmlns:c16="http://schemas.microsoft.com/office/drawing/2014/chart" uri="{C3380CC4-5D6E-409C-BE32-E72D297353CC}">
              <c16:uniqueId val="{00000000-52F8-4060-8F50-6062C4E748B9}"/>
            </c:ext>
          </c:extLst>
        </c:ser>
        <c:dLbls>
          <c:showLegendKey val="0"/>
          <c:showVal val="0"/>
          <c:showCatName val="0"/>
          <c:showSerName val="0"/>
          <c:showPercent val="0"/>
          <c:showBubbleSize val="0"/>
        </c:dLbls>
        <c:smooth val="0"/>
        <c:axId val="343590584"/>
        <c:axId val="345983800"/>
      </c:lineChart>
      <c:catAx>
        <c:axId val="343590584"/>
        <c:scaling>
          <c:orientation val="minMax"/>
        </c:scaling>
        <c:delete val="0"/>
        <c:axPos val="b"/>
        <c:numFmt formatCode="h&quot;時間&quot;mm&quot;分&quot;"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5983800"/>
        <c:crosses val="autoZero"/>
        <c:auto val="1"/>
        <c:lblAlgn val="ctr"/>
        <c:lblOffset val="100"/>
        <c:noMultiLvlLbl val="0"/>
      </c:catAx>
      <c:valAx>
        <c:axId val="345983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359058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27571B5F-C8EC-4379-AD76-80FD414F3861}" type="datetimeFigureOut">
              <a:rPr kumimoji="1" lang="ja-JP" altLang="en-US" smtClean="0"/>
              <a:t>2021/11/7</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9D828324-DCC9-430F-AD2C-1DD1805E2C40}" type="slidenum">
              <a:rPr kumimoji="1" lang="ja-JP" altLang="en-US" smtClean="0"/>
              <a:t>‹#›</a:t>
            </a:fld>
            <a:endParaRPr kumimoji="1" lang="ja-JP" altLang="en-US"/>
          </a:p>
        </p:txBody>
      </p:sp>
    </p:spTree>
    <p:extLst>
      <p:ext uri="{BB962C8B-B14F-4D97-AF65-F5344CB8AC3E}">
        <p14:creationId xmlns:p14="http://schemas.microsoft.com/office/powerpoint/2010/main" val="26628939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inkwithgoogle.com/marketing-strategies/app-and-mobile/mobile-page-speed-new-industry-benchmark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a:t>
            </a:fld>
            <a:endParaRPr kumimoji="1" lang="ja-JP" altLang="en-US"/>
          </a:p>
        </p:txBody>
      </p:sp>
    </p:spTree>
    <p:extLst>
      <p:ext uri="{BB962C8B-B14F-4D97-AF65-F5344CB8AC3E}">
        <p14:creationId xmlns:p14="http://schemas.microsoft.com/office/powerpoint/2010/main" val="3736691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Pageloadtime</a:t>
            </a:r>
            <a:r>
              <a:rPr kumimoji="1" lang="ja-JP" altLang="en-US" dirty="0" smtClean="0"/>
              <a:t>の手動計測</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21</a:t>
            </a:fld>
            <a:endParaRPr kumimoji="1" lang="ja-JP" altLang="en-US"/>
          </a:p>
        </p:txBody>
      </p:sp>
    </p:spTree>
    <p:extLst>
      <p:ext uri="{BB962C8B-B14F-4D97-AF65-F5344CB8AC3E}">
        <p14:creationId xmlns:p14="http://schemas.microsoft.com/office/powerpoint/2010/main" val="132557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止まってしまったり、キャッシュに影響されたり大変だった。</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27</a:t>
            </a:fld>
            <a:endParaRPr kumimoji="1" lang="ja-JP" altLang="en-US"/>
          </a:p>
        </p:txBody>
      </p:sp>
    </p:spTree>
    <p:extLst>
      <p:ext uri="{BB962C8B-B14F-4D97-AF65-F5344CB8AC3E}">
        <p14:creationId xmlns:p14="http://schemas.microsoft.com/office/powerpoint/2010/main" val="8036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SEO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hlinkClick r:id="rId3"/>
              </a:rPr>
              <a:t>https://www.thinkwithgoogle.com/marketing-strategies/app-and-mobile/mobile-page-speed-new-industry-benchmarks/</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RAIL</a:t>
            </a:r>
            <a:r>
              <a:rPr kumimoji="1" lang="ja-JP" altLang="en-US" sz="1200" kern="1200" dirty="0" smtClean="0">
                <a:solidFill>
                  <a:schemeClr val="tx1"/>
                </a:solidFill>
                <a:latin typeface="+mn-lt"/>
                <a:ea typeface="+mn-ea"/>
                <a:cs typeface="+mn-cs"/>
              </a:rPr>
              <a:t>モデルでパフォーマンスを測定する</a:t>
            </a:r>
            <a:endParaRPr kumimoji="1" lang="en-US" altLang="ja-JP"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latin typeface="+mn-lt"/>
                <a:ea typeface="+mn-ea"/>
                <a:cs typeface="+mn-cs"/>
              </a:rPr>
              <a:t>https://web.dev/rail/</a:t>
            </a:r>
          </a:p>
          <a:p>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30</a:t>
            </a:fld>
            <a:endParaRPr kumimoji="1" lang="ja-JP" altLang="en-US"/>
          </a:p>
        </p:txBody>
      </p:sp>
    </p:spTree>
    <p:extLst>
      <p:ext uri="{BB962C8B-B14F-4D97-AF65-F5344CB8AC3E}">
        <p14:creationId xmlns:p14="http://schemas.microsoft.com/office/powerpoint/2010/main" val="413935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動作の様子は卒研の発表の資料として必要？もちろん卒論には載せるが、パワポには要らない？</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32</a:t>
            </a:fld>
            <a:endParaRPr kumimoji="1" lang="ja-JP" altLang="en-US"/>
          </a:p>
        </p:txBody>
      </p:sp>
    </p:spTree>
    <p:extLst>
      <p:ext uri="{BB962C8B-B14F-4D97-AF65-F5344CB8AC3E}">
        <p14:creationId xmlns:p14="http://schemas.microsoft.com/office/powerpoint/2010/main" val="2092071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33</a:t>
            </a:fld>
            <a:endParaRPr kumimoji="1" lang="ja-JP" altLang="en-US"/>
          </a:p>
        </p:txBody>
      </p:sp>
    </p:spTree>
    <p:extLst>
      <p:ext uri="{BB962C8B-B14F-4D97-AF65-F5344CB8AC3E}">
        <p14:creationId xmlns:p14="http://schemas.microsoft.com/office/powerpoint/2010/main" val="402745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37</a:t>
            </a:fld>
            <a:endParaRPr kumimoji="1" lang="ja-JP" altLang="en-US"/>
          </a:p>
        </p:txBody>
      </p:sp>
    </p:spTree>
    <p:extLst>
      <p:ext uri="{BB962C8B-B14F-4D97-AF65-F5344CB8AC3E}">
        <p14:creationId xmlns:p14="http://schemas.microsoft.com/office/powerpoint/2010/main" val="339711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https://www.thinkwithgoogle.com/marketing-strategies/app-and-mobile/mobile-page-speed-new-industry-benchmarks/</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3</a:t>
            </a:fld>
            <a:endParaRPr kumimoji="1" lang="ja-JP" altLang="en-US"/>
          </a:p>
        </p:txBody>
      </p:sp>
    </p:spTree>
    <p:extLst>
      <p:ext uri="{BB962C8B-B14F-4D97-AF65-F5344CB8AC3E}">
        <p14:creationId xmlns:p14="http://schemas.microsoft.com/office/powerpoint/2010/main" val="52638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参考：</a:t>
            </a:r>
            <a:r>
              <a:rPr lang="en-US" altLang="ja-JP" sz="1200" dirty="0" smtClean="0"/>
              <a:t/>
            </a:r>
            <a:br>
              <a:rPr lang="en-US" altLang="ja-JP" sz="1200" dirty="0" smtClean="0"/>
            </a:br>
            <a:r>
              <a:rPr lang="en-US" altLang="ja-JP" sz="1200" dirty="0" smtClean="0"/>
              <a:t>https://qiita.com/att55/items/162950627dc593c72f23</a:t>
            </a:r>
          </a:p>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4</a:t>
            </a:fld>
            <a:endParaRPr kumimoji="1" lang="ja-JP" altLang="en-US"/>
          </a:p>
        </p:txBody>
      </p:sp>
    </p:spTree>
    <p:extLst>
      <p:ext uri="{BB962C8B-B14F-4D97-AF65-F5344CB8AC3E}">
        <p14:creationId xmlns:p14="http://schemas.microsoft.com/office/powerpoint/2010/main" val="323371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6</a:t>
            </a:fld>
            <a:endParaRPr kumimoji="1" lang="ja-JP" altLang="en-US"/>
          </a:p>
        </p:txBody>
      </p:sp>
    </p:spTree>
    <p:extLst>
      <p:ext uri="{BB962C8B-B14F-4D97-AF65-F5344CB8AC3E}">
        <p14:creationId xmlns:p14="http://schemas.microsoft.com/office/powerpoint/2010/main" val="68701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11</a:t>
            </a:fld>
            <a:endParaRPr kumimoji="1" lang="ja-JP" altLang="en-US"/>
          </a:p>
        </p:txBody>
      </p:sp>
    </p:spTree>
    <p:extLst>
      <p:ext uri="{BB962C8B-B14F-4D97-AF65-F5344CB8AC3E}">
        <p14:creationId xmlns:p14="http://schemas.microsoft.com/office/powerpoint/2010/main" val="218554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実際に作ったシステムの解説図。評価方法、性能制限で異種環境などより詳しい説明を書いている。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13</a:t>
            </a:fld>
            <a:endParaRPr kumimoji="1" lang="ja-JP" altLang="en-US"/>
          </a:p>
        </p:txBody>
      </p:sp>
    </p:spTree>
    <p:extLst>
      <p:ext uri="{BB962C8B-B14F-4D97-AF65-F5344CB8AC3E}">
        <p14:creationId xmlns:p14="http://schemas.microsoft.com/office/powerpoint/2010/main" val="402565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https://web.dev/rail/</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14</a:t>
            </a:fld>
            <a:endParaRPr kumimoji="1" lang="ja-JP" altLang="en-US"/>
          </a:p>
        </p:txBody>
      </p:sp>
    </p:spTree>
    <p:extLst>
      <p:ext uri="{BB962C8B-B14F-4D97-AF65-F5344CB8AC3E}">
        <p14:creationId xmlns:p14="http://schemas.microsoft.com/office/powerpoint/2010/main" val="360881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自作のプログラムで測らないのは単純にラズパイが足りないから。</a:t>
            </a:r>
            <a:r>
              <a:rPr kumimoji="1" lang="en-US" altLang="ja-JP" dirty="0" smtClean="0"/>
              <a:t>PC</a:t>
            </a:r>
            <a:r>
              <a:rPr kumimoji="1" lang="ja-JP" altLang="en-US" dirty="0" smtClean="0"/>
              <a:t>から</a:t>
            </a:r>
            <a:r>
              <a:rPr kumimoji="1" lang="en-US" altLang="ja-JP" dirty="0" smtClean="0"/>
              <a:t>LB</a:t>
            </a:r>
            <a:r>
              <a:rPr kumimoji="1" lang="ja-JP" altLang="en-US" dirty="0" smtClean="0"/>
              <a:t>の速度をリーバスを含めて測定をする。</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16</a:t>
            </a:fld>
            <a:endParaRPr kumimoji="1" lang="ja-JP" altLang="en-US"/>
          </a:p>
        </p:txBody>
      </p:sp>
    </p:spTree>
    <p:extLst>
      <p:ext uri="{BB962C8B-B14F-4D97-AF65-F5344CB8AC3E}">
        <p14:creationId xmlns:p14="http://schemas.microsoft.com/office/powerpoint/2010/main" val="418658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ロードバランサで計測システムがあるが、研究目的はウェブの「表示時間」に関係するので、このやり方で測定。</a:t>
            </a:r>
            <a:endParaRPr kumimoji="1" lang="ja-JP" altLang="en-US" dirty="0"/>
          </a:p>
        </p:txBody>
      </p:sp>
      <p:sp>
        <p:nvSpPr>
          <p:cNvPr id="4" name="スライド番号プレースホルダー 3"/>
          <p:cNvSpPr>
            <a:spLocks noGrp="1"/>
          </p:cNvSpPr>
          <p:nvPr>
            <p:ph type="sldNum" sz="quarter" idx="10"/>
          </p:nvPr>
        </p:nvSpPr>
        <p:spPr/>
        <p:txBody>
          <a:bodyPr/>
          <a:lstStyle/>
          <a:p>
            <a:fld id="{9D828324-DCC9-430F-AD2C-1DD1805E2C40}" type="slidenum">
              <a:rPr kumimoji="1" lang="ja-JP" altLang="en-US" smtClean="0"/>
              <a:t>17</a:t>
            </a:fld>
            <a:endParaRPr kumimoji="1" lang="ja-JP" altLang="en-US"/>
          </a:p>
        </p:txBody>
      </p:sp>
    </p:spTree>
    <p:extLst>
      <p:ext uri="{BB962C8B-B14F-4D97-AF65-F5344CB8AC3E}">
        <p14:creationId xmlns:p14="http://schemas.microsoft.com/office/powerpoint/2010/main" val="150811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09840-96BF-4512-A2C1-C87E0BBF3D2F}"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40153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7B6116-28DE-44C1-8891-65688903BD50}"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06830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E04BF4-1FC0-40EE-A15F-5986BB2387E9}"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73863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FE4124D-C094-469A-99BC-7EA66CDB293F}"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800"/>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6160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808FAA8-DC38-46BC-9A48-0414366DDF43}" type="datetime1">
              <a:rPr kumimoji="1" lang="ja-JP" altLang="en-US" smtClean="0"/>
              <a:t>2021/11/7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1112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B61DD3-8484-4FD8-9D55-71FA047E405C}" type="datetime1">
              <a:rPr kumimoji="1" lang="ja-JP" altLang="en-US" smtClean="0"/>
              <a:t>2021/11/7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23563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1FE3252-B303-4BFD-B995-E88780D087A2}" type="datetime1">
              <a:rPr kumimoji="1" lang="ja-JP" altLang="en-US" smtClean="0"/>
              <a:t>2021/11/7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67164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973884-A525-473B-9B85-E710649C3EE9}" type="datetime1">
              <a:rPr kumimoji="1" lang="ja-JP" altLang="en-US" smtClean="0"/>
              <a:t>2021/11/7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62446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9591-4670-4AF8-B7B7-F5F2443A761A}" type="datetime1">
              <a:rPr kumimoji="1" lang="ja-JP" altLang="en-US" smtClean="0"/>
              <a:t>2021/11/7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122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4F6BA0-5DA2-4153-9B76-E2457FA21F47}" type="datetime1">
              <a:rPr kumimoji="1" lang="ja-JP" altLang="en-US" smtClean="0"/>
              <a:t>2021/11/7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39752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90B58CC-0A81-4826-A84E-1F1030B25368}" type="datetime1">
              <a:rPr kumimoji="1" lang="ja-JP" altLang="en-US" smtClean="0"/>
              <a:t>2021/11/7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189474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53A0B-EAD4-46D7-BD2F-C5BFFB89C890}" type="datetime1">
              <a:rPr kumimoji="1" lang="ja-JP" altLang="en-US" smtClean="0"/>
              <a:t>2021/11/7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B4451160-128F-4DAD-AE29-4A8CC0E7B9E9}" type="slidenum">
              <a:rPr lang="ja-JP" altLang="en-US" smtClean="0"/>
              <a:pPr/>
              <a:t>‹#›</a:t>
            </a:fld>
            <a:endParaRPr lang="ja-JP" altLang="en-US" dirty="0"/>
          </a:p>
        </p:txBody>
      </p:sp>
    </p:spTree>
    <p:extLst>
      <p:ext uri="{BB962C8B-B14F-4D97-AF65-F5344CB8AC3E}">
        <p14:creationId xmlns:p14="http://schemas.microsoft.com/office/powerpoint/2010/main" val="2050106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9466" y="1679575"/>
            <a:ext cx="8348133" cy="2387600"/>
          </a:xfrm>
        </p:spPr>
        <p:txBody>
          <a:bodyPr>
            <a:normAutofit fontScale="90000"/>
          </a:bodyPr>
          <a:lstStyle/>
          <a:p>
            <a:r>
              <a:rPr kumimoji="1" lang="ja-JP" altLang="en-US" dirty="0" smtClean="0"/>
              <a:t>検索システムを対象とした異種サーバにおける応答速度を考慮したロードバランサ</a:t>
            </a:r>
            <a:endParaRPr kumimoji="1" lang="ja-JP" altLang="en-US" dirty="0"/>
          </a:p>
        </p:txBody>
      </p:sp>
      <p:sp>
        <p:nvSpPr>
          <p:cNvPr id="3" name="サブタイトル 2"/>
          <p:cNvSpPr>
            <a:spLocks noGrp="1"/>
          </p:cNvSpPr>
          <p:nvPr>
            <p:ph type="subTitle" idx="1"/>
          </p:nvPr>
        </p:nvSpPr>
        <p:spPr>
          <a:xfrm>
            <a:off x="1134532" y="4573589"/>
            <a:ext cx="6858000" cy="425449"/>
          </a:xfrm>
        </p:spPr>
        <p:txBody>
          <a:bodyPr/>
          <a:lstStyle/>
          <a:p>
            <a:r>
              <a:rPr kumimoji="1" lang="en-US" altLang="ja-JP" dirty="0" smtClean="0"/>
              <a:t>1821086</a:t>
            </a:r>
            <a:r>
              <a:rPr kumimoji="1" lang="ja-JP" altLang="en-US" dirty="0" smtClean="0"/>
              <a:t>　松尾祐介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a:t>
            </a:fld>
            <a:endParaRPr lang="ja-JP" altLang="en-US" dirty="0"/>
          </a:p>
        </p:txBody>
      </p:sp>
    </p:spTree>
    <p:extLst>
      <p:ext uri="{BB962C8B-B14F-4D97-AF65-F5344CB8AC3E}">
        <p14:creationId xmlns:p14="http://schemas.microsoft.com/office/powerpoint/2010/main" val="230254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a:t>提案方式図</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10</a:t>
            </a:fld>
            <a:endParaRPr kumimoji="1" lang="ja-JP" altLang="en-US"/>
          </a:p>
        </p:txBody>
      </p:sp>
      <p:pic>
        <p:nvPicPr>
          <p:cNvPr id="3" name="図 2"/>
          <p:cNvPicPr>
            <a:picLocks noChangeAspect="1"/>
          </p:cNvPicPr>
          <p:nvPr/>
        </p:nvPicPr>
        <p:blipFill>
          <a:blip r:embed="rId2"/>
          <a:stretch>
            <a:fillRect/>
          </a:stretch>
        </p:blipFill>
        <p:spPr>
          <a:xfrm>
            <a:off x="152017" y="1070085"/>
            <a:ext cx="8839966" cy="5541744"/>
          </a:xfrm>
          <a:prstGeom prst="rect">
            <a:avLst/>
          </a:prstGeom>
        </p:spPr>
      </p:pic>
    </p:spTree>
    <p:extLst>
      <p:ext uri="{BB962C8B-B14F-4D97-AF65-F5344CB8AC3E}">
        <p14:creationId xmlns:p14="http://schemas.microsoft.com/office/powerpoint/2010/main" val="3726678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a:t>提案方式の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646237"/>
            <a:ext cx="7886700" cy="4812228"/>
          </a:xfrm>
        </p:spPr>
        <p:txBody>
          <a:bodyPr>
            <a:noAutofit/>
          </a:bodyPr>
          <a:lstStyle/>
          <a:p>
            <a:r>
              <a:rPr lang="en-US" altLang="ja-JP" sz="2200" dirty="0" smtClean="0"/>
              <a:t>[STEP-1]</a:t>
            </a:r>
            <a:r>
              <a:rPr lang="ja-JP" altLang="ja-JP" sz="2200" dirty="0" smtClean="0"/>
              <a:t>冗長的</a:t>
            </a:r>
            <a:r>
              <a:rPr lang="ja-JP" altLang="ja-JP" sz="2200" dirty="0"/>
              <a:t>で性能が不均一な</a:t>
            </a:r>
            <a:r>
              <a:rPr lang="en-US" altLang="ja-JP" sz="2200" dirty="0"/>
              <a:t>WEB</a:t>
            </a:r>
            <a:r>
              <a:rPr lang="ja-JP" altLang="ja-JP" sz="2200" dirty="0"/>
              <a:t>サーバを</a:t>
            </a:r>
            <a:r>
              <a:rPr lang="ja-JP" altLang="ja-JP" sz="2200" dirty="0" smtClean="0"/>
              <a:t>用意</a:t>
            </a:r>
            <a:r>
              <a:rPr lang="ja-JP" altLang="en-US" sz="2200" dirty="0"/>
              <a:t>．</a:t>
            </a:r>
            <a:endParaRPr lang="en-US" altLang="ja-JP" sz="2200" dirty="0" smtClean="0"/>
          </a:p>
          <a:p>
            <a:r>
              <a:rPr lang="en-US" altLang="ja-JP" sz="2200" dirty="0"/>
              <a:t>[</a:t>
            </a:r>
            <a:r>
              <a:rPr lang="en-US" altLang="ja-JP" sz="2200" dirty="0" smtClean="0"/>
              <a:t>STEP-2]</a:t>
            </a:r>
            <a:r>
              <a:rPr lang="ja-JP" altLang="ja-JP" sz="2200" dirty="0" smtClean="0"/>
              <a:t>そ</a:t>
            </a:r>
            <a:r>
              <a:rPr lang="ja-JP" altLang="en-US" sz="2200" dirty="0"/>
              <a:t>れぞれのサーバの応答速度を測る</a:t>
            </a:r>
            <a:r>
              <a:rPr lang="ja-JP" altLang="en-US" sz="2200" dirty="0" smtClean="0"/>
              <a:t>ため，サーバ</a:t>
            </a:r>
            <a:r>
              <a:rPr lang="ja-JP" altLang="en-US" sz="2200" dirty="0"/>
              <a:t>にリクエストを送って応答速度を返す「応答速度計測プログラム」を作成し利用する</a:t>
            </a:r>
            <a:r>
              <a:rPr lang="ja-JP" altLang="en-US" sz="2200" dirty="0" smtClean="0"/>
              <a:t>． </a:t>
            </a:r>
            <a:endParaRPr lang="en-US" altLang="ja-JP" sz="2200" dirty="0" smtClean="0"/>
          </a:p>
          <a:p>
            <a:r>
              <a:rPr lang="en-US" altLang="ja-JP" sz="2200" dirty="0" smtClean="0"/>
              <a:t>[ STEP-3 ] STEP-2</a:t>
            </a:r>
            <a:r>
              <a:rPr lang="ja-JP" altLang="ja-JP" sz="2200" dirty="0" smtClean="0"/>
              <a:t>で計測したデータは考案した応答速度評価アルゴリズムを</a:t>
            </a:r>
            <a:r>
              <a:rPr lang="ja-JP" altLang="ja-JP" sz="2200" dirty="0" smtClean="0"/>
              <a:t>用いて</a:t>
            </a:r>
            <a:r>
              <a:rPr lang="en-US" altLang="ja-JP" sz="2200" dirty="0"/>
              <a:t>L1</a:t>
            </a:r>
            <a:r>
              <a:rPr lang="ja-JP" altLang="en-US" sz="2200" dirty="0"/>
              <a:t>～</a:t>
            </a:r>
            <a:r>
              <a:rPr lang="en-US" altLang="ja-JP" sz="2200" dirty="0"/>
              <a:t>L5</a:t>
            </a:r>
            <a:r>
              <a:rPr lang="ja-JP" altLang="en-US" sz="2200" dirty="0"/>
              <a:t>の</a:t>
            </a:r>
            <a:r>
              <a:rPr lang="en-US" altLang="ja-JP" sz="2200" dirty="0"/>
              <a:t>5</a:t>
            </a:r>
            <a:r>
              <a:rPr lang="ja-JP" altLang="en-US" sz="2200" dirty="0"/>
              <a:t>段階で</a:t>
            </a:r>
            <a:r>
              <a:rPr lang="ja-JP" altLang="en-US" sz="2200" dirty="0" smtClean="0"/>
              <a:t>評価付ける．</a:t>
            </a:r>
            <a:r>
              <a:rPr lang="ja-JP" altLang="ja-JP" sz="2200" dirty="0" smtClean="0"/>
              <a:t>評価は主観的になりやすい為</a:t>
            </a:r>
            <a:r>
              <a:rPr lang="ja-JP" altLang="en-US" sz="2200" dirty="0" smtClean="0"/>
              <a:t>，</a:t>
            </a:r>
            <a:r>
              <a:rPr lang="en-US" altLang="ja-JP" sz="2200" dirty="0" smtClean="0"/>
              <a:t>Web</a:t>
            </a:r>
            <a:r>
              <a:rPr lang="ja-JP" altLang="ja-JP" sz="2200" dirty="0" smtClean="0"/>
              <a:t>サイトの反応時間の遅延と</a:t>
            </a:r>
            <a:r>
              <a:rPr lang="ja-JP" altLang="en-US" sz="2200" dirty="0" smtClean="0"/>
              <a:t>，</a:t>
            </a:r>
            <a:r>
              <a:rPr lang="ja-JP" altLang="ja-JP" sz="2200" dirty="0" smtClean="0"/>
              <a:t>それに対するユーザの反応</a:t>
            </a:r>
            <a:r>
              <a:rPr lang="ja-JP" altLang="en-US" sz="2200" dirty="0" smtClean="0"/>
              <a:t>は</a:t>
            </a:r>
            <a:r>
              <a:rPr lang="en-US" altLang="ja-JP" sz="2200" dirty="0" smtClean="0"/>
              <a:t>RAIL</a:t>
            </a:r>
            <a:r>
              <a:rPr lang="ja-JP" altLang="en-US" sz="2200" dirty="0" smtClean="0"/>
              <a:t>モデル</a:t>
            </a:r>
            <a:r>
              <a:rPr lang="en-US" altLang="ja-JP" sz="2200" dirty="0" smtClean="0"/>
              <a:t>[Google 2008]</a:t>
            </a:r>
            <a:r>
              <a:rPr lang="ja-JP" altLang="ja-JP" sz="2200" dirty="0" smtClean="0"/>
              <a:t>を参考に評価する</a:t>
            </a:r>
            <a:r>
              <a:rPr lang="en-US" altLang="ja-JP" sz="2200" dirty="0" smtClean="0"/>
              <a:t>.</a:t>
            </a:r>
            <a:endParaRPr lang="ja-JP" altLang="ja-JP" sz="2200" dirty="0" smtClean="0"/>
          </a:p>
          <a:p>
            <a:r>
              <a:rPr lang="en-US" altLang="ja-JP" sz="2200" dirty="0" smtClean="0"/>
              <a:t>[ STEP-4 </a:t>
            </a:r>
            <a:r>
              <a:rPr lang="en-US" altLang="ja-JP" sz="2200" dirty="0"/>
              <a:t>]</a:t>
            </a:r>
            <a:r>
              <a:rPr lang="ja-JP" altLang="ja-JP" sz="2200" dirty="0" smtClean="0"/>
              <a:t>評価</a:t>
            </a:r>
            <a:r>
              <a:rPr lang="ja-JP" altLang="ja-JP" sz="2200" dirty="0"/>
              <a:t>されたデータは評価済み応答速度としてデータベースへ保管</a:t>
            </a:r>
            <a:r>
              <a:rPr lang="ja-JP" altLang="ja-JP" sz="2200" dirty="0" smtClean="0"/>
              <a:t>される</a:t>
            </a:r>
            <a:r>
              <a:rPr lang="ja-JP" altLang="en-US" sz="2200" dirty="0"/>
              <a:t>．</a:t>
            </a:r>
            <a:endParaRPr lang="ja-JP" altLang="ja-JP" sz="2200" dirty="0"/>
          </a:p>
          <a:p>
            <a:r>
              <a:rPr lang="en-US" altLang="ja-JP" sz="2200" dirty="0"/>
              <a:t>[ </a:t>
            </a:r>
            <a:r>
              <a:rPr lang="en-US" altLang="ja-JP" sz="2200" dirty="0" smtClean="0"/>
              <a:t>STEP-5 </a:t>
            </a:r>
            <a:r>
              <a:rPr lang="en-US" altLang="ja-JP" sz="2200" dirty="0"/>
              <a:t>]</a:t>
            </a:r>
            <a:r>
              <a:rPr lang="ja-JP" altLang="ja-JP" sz="2200" dirty="0" smtClean="0"/>
              <a:t>ロードバランサ</a:t>
            </a:r>
            <a:r>
              <a:rPr lang="ja-JP" altLang="ja-JP" sz="2200" dirty="0"/>
              <a:t>はこのデータベースへアクセス</a:t>
            </a:r>
            <a:r>
              <a:rPr lang="ja-JP" altLang="ja-JP" sz="2200" dirty="0" smtClean="0"/>
              <a:t>する</a:t>
            </a:r>
            <a:r>
              <a:rPr lang="ja-JP" altLang="en-US" sz="2200" dirty="0" smtClean="0"/>
              <a:t>．</a:t>
            </a:r>
            <a:r>
              <a:rPr lang="ja-JP" altLang="ja-JP" sz="2200" dirty="0" smtClean="0"/>
              <a:t>サーバ</a:t>
            </a:r>
            <a:r>
              <a:rPr lang="ja-JP" altLang="ja-JP" sz="2200" dirty="0"/>
              <a:t>の状態に応じて割り振り方法を動的に変化させることが可能に</a:t>
            </a:r>
            <a:r>
              <a:rPr lang="ja-JP" altLang="ja-JP" sz="2200" dirty="0" smtClean="0"/>
              <a:t>なる</a:t>
            </a:r>
            <a:r>
              <a:rPr lang="ja-JP" altLang="en-US" sz="2200" dirty="0"/>
              <a:t>．</a:t>
            </a:r>
            <a:r>
              <a:rPr lang="ja-JP" altLang="ja-JP" sz="2200" dirty="0" smtClean="0"/>
              <a:t>応答</a:t>
            </a:r>
            <a:r>
              <a:rPr lang="ja-JP" altLang="ja-JP" sz="2200" dirty="0"/>
              <a:t>速度が最も早いサーバへの接続が優先</a:t>
            </a:r>
            <a:r>
              <a:rPr lang="ja-JP" altLang="ja-JP" sz="2200" dirty="0" smtClean="0"/>
              <a:t>される</a:t>
            </a:r>
            <a:r>
              <a:rPr lang="ja-JP" altLang="en-US" sz="2200" dirty="0" smtClean="0"/>
              <a:t>．</a:t>
            </a:r>
            <a:endParaRPr lang="ja-JP" altLang="ja-JP"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11</a:t>
            </a:fld>
            <a:endParaRPr kumimoji="1" lang="ja-JP" altLang="en-US"/>
          </a:p>
        </p:txBody>
      </p:sp>
    </p:spTree>
    <p:extLst>
      <p:ext uri="{BB962C8B-B14F-4D97-AF65-F5344CB8AC3E}">
        <p14:creationId xmlns:p14="http://schemas.microsoft.com/office/powerpoint/2010/main" val="972452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RAIL</a:t>
            </a:r>
            <a:r>
              <a:rPr lang="ja-JP" altLang="en-US" dirty="0" smtClean="0"/>
              <a:t>モデルについて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12</a:t>
            </a:fld>
            <a:endParaRPr lang="ja-JP" altLang="en-US" dirty="0"/>
          </a:p>
        </p:txBody>
      </p:sp>
    </p:spTree>
    <p:extLst>
      <p:ext uri="{BB962C8B-B14F-4D97-AF65-F5344CB8AC3E}">
        <p14:creationId xmlns:p14="http://schemas.microsoft.com/office/powerpoint/2010/main" val="396048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66783" y="0"/>
            <a:ext cx="7886700" cy="1325563"/>
          </a:xfrm>
        </p:spPr>
        <p:txBody>
          <a:bodyPr/>
          <a:lstStyle/>
          <a:p>
            <a:r>
              <a:rPr kumimoji="1" lang="ja-JP" altLang="en-US" dirty="0" smtClean="0"/>
              <a:t>実装システム図</a:t>
            </a:r>
            <a:endParaRPr kumimoji="1" lang="ja-JP" altLang="en-US" dirty="0"/>
          </a:p>
        </p:txBody>
      </p:sp>
      <p:sp>
        <p:nvSpPr>
          <p:cNvPr id="4" name="スライド番号プレースホルダー 3"/>
          <p:cNvSpPr>
            <a:spLocks noGrp="1"/>
          </p:cNvSpPr>
          <p:nvPr>
            <p:ph type="sldNum" sz="quarter" idx="12"/>
          </p:nvPr>
        </p:nvSpPr>
        <p:spPr>
          <a:xfrm>
            <a:off x="7003553" y="6292343"/>
            <a:ext cx="2057400" cy="365125"/>
          </a:xfrm>
        </p:spPr>
        <p:txBody>
          <a:bodyPr/>
          <a:lstStyle/>
          <a:p>
            <a:fld id="{B4451160-128F-4DAD-AE29-4A8CC0E7B9E9}" type="slidenum">
              <a:rPr kumimoji="1" lang="ja-JP" altLang="en-US" smtClean="0"/>
              <a:t>13</a:t>
            </a:fld>
            <a:endParaRPr kumimoji="1" lang="ja-JP" altLang="en-US"/>
          </a:p>
        </p:txBody>
      </p:sp>
      <p:pic>
        <p:nvPicPr>
          <p:cNvPr id="5" name="図 4"/>
          <p:cNvPicPr>
            <a:picLocks noChangeAspect="1"/>
          </p:cNvPicPr>
          <p:nvPr/>
        </p:nvPicPr>
        <p:blipFill>
          <a:blip r:embed="rId3"/>
          <a:stretch>
            <a:fillRect/>
          </a:stretch>
        </p:blipFill>
        <p:spPr>
          <a:xfrm>
            <a:off x="929238" y="941082"/>
            <a:ext cx="7479693" cy="5916918"/>
          </a:xfrm>
          <a:prstGeom prst="rect">
            <a:avLst/>
          </a:prstGeom>
        </p:spPr>
      </p:pic>
    </p:spTree>
    <p:extLst>
      <p:ext uri="{BB962C8B-B14F-4D97-AF65-F5344CB8AC3E}">
        <p14:creationId xmlns:p14="http://schemas.microsoft.com/office/powerpoint/2010/main" val="3102517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1281111"/>
          </a:xfrm>
        </p:spPr>
        <p:txBody>
          <a:bodyPr/>
          <a:lstStyle/>
          <a:p>
            <a:r>
              <a:rPr kumimoji="1" lang="ja-JP" altLang="en-US" dirty="0" smtClean="0"/>
              <a:t>実装システムの</a:t>
            </a:r>
            <a:r>
              <a:rPr lang="ja-JP" altLang="en-US" dirty="0"/>
              <a:t>処理手順</a:t>
            </a:r>
            <a:endParaRPr kumimoji="1" lang="ja-JP" altLang="en-US" dirty="0"/>
          </a:p>
        </p:txBody>
      </p:sp>
      <p:sp>
        <p:nvSpPr>
          <p:cNvPr id="3" name="コンテンツ プレースホルダー 2"/>
          <p:cNvSpPr>
            <a:spLocks noGrp="1"/>
          </p:cNvSpPr>
          <p:nvPr>
            <p:ph idx="1"/>
          </p:nvPr>
        </p:nvSpPr>
        <p:spPr>
          <a:xfrm>
            <a:off x="628650" y="1417636"/>
            <a:ext cx="7886700" cy="5138611"/>
          </a:xfrm>
        </p:spPr>
        <p:txBody>
          <a:bodyPr>
            <a:noAutofit/>
          </a:bodyPr>
          <a:lstStyle/>
          <a:p>
            <a:r>
              <a:rPr lang="en-US" altLang="ja-JP" sz="2200" dirty="0" smtClean="0"/>
              <a:t>[STEP-1]</a:t>
            </a:r>
            <a:r>
              <a:rPr lang="ja-JP" altLang="en-US" sz="2200" dirty="0" smtClean="0"/>
              <a:t>異種</a:t>
            </a:r>
            <a:r>
              <a:rPr lang="ja-JP" altLang="en-US" sz="2200" dirty="0"/>
              <a:t>環境を再現する為コマンドで</a:t>
            </a:r>
            <a:r>
              <a:rPr lang="en-US" altLang="ja-JP" sz="2200" dirty="0"/>
              <a:t>raspberry pi 4b 4gb</a:t>
            </a:r>
            <a:r>
              <a:rPr lang="ja-JP" altLang="en-US" sz="2200" dirty="0"/>
              <a:t>の性能を制限</a:t>
            </a:r>
            <a:r>
              <a:rPr lang="ja-JP" altLang="en-US" sz="2200" dirty="0" smtClean="0"/>
              <a:t>する．</a:t>
            </a:r>
            <a:endParaRPr lang="ja-JP" altLang="en-US" sz="2200" dirty="0"/>
          </a:p>
          <a:p>
            <a:r>
              <a:rPr lang="en-US" altLang="ja-JP" sz="2200" dirty="0"/>
              <a:t>[</a:t>
            </a:r>
            <a:r>
              <a:rPr lang="en-US" altLang="ja-JP" sz="2200" dirty="0" smtClean="0"/>
              <a:t>STEP-2]</a:t>
            </a:r>
            <a:r>
              <a:rPr lang="ja-JP" altLang="en-US" sz="2200" dirty="0" smtClean="0"/>
              <a:t>応答</a:t>
            </a:r>
            <a:r>
              <a:rPr lang="ja-JP" altLang="en-US" sz="2200" dirty="0"/>
              <a:t>速度を</a:t>
            </a:r>
            <a:r>
              <a:rPr lang="en-US" altLang="ja-JP" sz="2200" dirty="0"/>
              <a:t>Python</a:t>
            </a:r>
            <a:r>
              <a:rPr lang="ja-JP" altLang="en-US" sz="2200" dirty="0"/>
              <a:t>の</a:t>
            </a:r>
            <a:r>
              <a:rPr lang="en-US" altLang="ja-JP" sz="2200" dirty="0"/>
              <a:t>HTTP</a:t>
            </a:r>
            <a:r>
              <a:rPr lang="ja-JP" altLang="en-US" sz="2200" dirty="0"/>
              <a:t>通信ライブラリで</a:t>
            </a:r>
            <a:r>
              <a:rPr lang="ja-JP" altLang="en-US" sz="2200" dirty="0" smtClean="0"/>
              <a:t>ある</a:t>
            </a:r>
            <a:r>
              <a:rPr lang="en-US" altLang="ja-JP" sz="2200" dirty="0" smtClean="0"/>
              <a:t>Requests</a:t>
            </a:r>
            <a:r>
              <a:rPr lang="ja-JP" altLang="en-US" sz="2200" dirty="0"/>
              <a:t>モジュールを利用し計測する．取得した値は現在の速度として</a:t>
            </a:r>
            <a:r>
              <a:rPr lang="en-US" altLang="ja-JP" sz="2200" dirty="0"/>
              <a:t>SQLITE</a:t>
            </a:r>
            <a:r>
              <a:rPr lang="ja-JP" altLang="en-US" sz="2200" dirty="0"/>
              <a:t>データベースへ格納する．</a:t>
            </a:r>
          </a:p>
          <a:p>
            <a:r>
              <a:rPr lang="en-US" altLang="ja-JP" sz="2200" dirty="0"/>
              <a:t>[</a:t>
            </a:r>
            <a:r>
              <a:rPr lang="en-US" altLang="ja-JP" sz="2200" dirty="0" smtClean="0"/>
              <a:t>STEP-3]STEP-2</a:t>
            </a:r>
            <a:r>
              <a:rPr lang="ja-JP" altLang="en-US" sz="2200" dirty="0" smtClean="0"/>
              <a:t>の</a:t>
            </a:r>
            <a:r>
              <a:rPr lang="ja-JP" altLang="en-US" sz="2200" dirty="0"/>
              <a:t>データベースへアクセスし過去</a:t>
            </a:r>
            <a:r>
              <a:rPr lang="en-US" altLang="ja-JP" sz="2200" dirty="0"/>
              <a:t>24</a:t>
            </a:r>
            <a:r>
              <a:rPr lang="ja-JP" altLang="en-US" sz="2200" dirty="0"/>
              <a:t>時間の平均速度を抽出</a:t>
            </a:r>
            <a:r>
              <a:rPr lang="ja-JP" altLang="en-US" sz="2200" dirty="0" smtClean="0"/>
              <a:t>する．</a:t>
            </a:r>
            <a:endParaRPr lang="ja-JP" altLang="en-US" sz="2200" dirty="0"/>
          </a:p>
          <a:p>
            <a:r>
              <a:rPr lang="en-US" altLang="ja-JP" sz="2200" dirty="0"/>
              <a:t>[STEP-4]</a:t>
            </a:r>
            <a:r>
              <a:rPr lang="ja-JP" altLang="en-US" sz="2200" dirty="0" smtClean="0"/>
              <a:t>抽出</a:t>
            </a:r>
            <a:r>
              <a:rPr lang="ja-JP" altLang="en-US" sz="2200" dirty="0"/>
              <a:t>した平均速度</a:t>
            </a:r>
            <a:r>
              <a:rPr lang="ja-JP" altLang="en-US" sz="2200" dirty="0" smtClean="0"/>
              <a:t>を，設計</a:t>
            </a:r>
            <a:r>
              <a:rPr lang="ja-JP" altLang="en-US" sz="2200" dirty="0"/>
              <a:t>した評価付けシステムへ渡し，</a:t>
            </a:r>
            <a:r>
              <a:rPr lang="en-US" altLang="ja-JP" sz="2200" dirty="0"/>
              <a:t>S</a:t>
            </a:r>
            <a:r>
              <a:rPr lang="ja-JP" altLang="en-US" sz="2200" dirty="0"/>
              <a:t>～</a:t>
            </a:r>
            <a:r>
              <a:rPr lang="en-US" altLang="ja-JP" sz="2200" dirty="0"/>
              <a:t>D</a:t>
            </a:r>
            <a:r>
              <a:rPr lang="ja-JP" altLang="en-US" sz="2200" dirty="0"/>
              <a:t>の評価付けが行われる．</a:t>
            </a:r>
          </a:p>
          <a:p>
            <a:r>
              <a:rPr lang="en-US" altLang="ja-JP" sz="2200" dirty="0"/>
              <a:t>[</a:t>
            </a:r>
            <a:r>
              <a:rPr lang="en-US" altLang="ja-JP" sz="2200" dirty="0" smtClean="0"/>
              <a:t>STEP-5]STEP-4</a:t>
            </a:r>
            <a:r>
              <a:rPr lang="ja-JP" altLang="en-US" sz="2200" dirty="0" smtClean="0"/>
              <a:t>の</a:t>
            </a:r>
            <a:r>
              <a:rPr lang="ja-JP" altLang="en-US" sz="2200" dirty="0"/>
              <a:t>評価を基にして，ロードバランサとして利用できる</a:t>
            </a:r>
            <a:r>
              <a:rPr lang="en-US" altLang="ja-JP" sz="2200" dirty="0"/>
              <a:t>Nginx</a:t>
            </a:r>
            <a:r>
              <a:rPr lang="ja-JP" altLang="en-US" sz="2200" dirty="0"/>
              <a:t>のコンフィグを書き換える．最速のサーバ以外重みを下げる． </a:t>
            </a:r>
          </a:p>
          <a:p>
            <a:r>
              <a:rPr lang="en-US" altLang="ja-JP" sz="2200" dirty="0"/>
              <a:t>[STEP-6]</a:t>
            </a:r>
            <a:r>
              <a:rPr lang="ja-JP" altLang="en-US" sz="2200" dirty="0" smtClean="0"/>
              <a:t>変更</a:t>
            </a:r>
            <a:r>
              <a:rPr lang="ja-JP" altLang="en-US" sz="2200" dirty="0"/>
              <a:t>した設定を適応させることでロードバランサは動的割り振りを</a:t>
            </a:r>
            <a:r>
              <a:rPr lang="ja-JP" altLang="en-US" sz="2200" dirty="0" smtClean="0"/>
              <a:t>はじめる．</a:t>
            </a:r>
            <a:endParaRPr lang="ja-JP" altLang="en-US" sz="22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14</a:t>
            </a:fld>
            <a:endParaRPr kumimoji="1" lang="ja-JP" altLang="en-US"/>
          </a:p>
        </p:txBody>
      </p:sp>
    </p:spTree>
    <p:extLst>
      <p:ext uri="{BB962C8B-B14F-4D97-AF65-F5344CB8AC3E}">
        <p14:creationId xmlns:p14="http://schemas.microsoft.com/office/powerpoint/2010/main" val="2421119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実験目的</a:t>
            </a:r>
            <a:endParaRPr kumimoji="1" lang="ja-JP" altLang="en-US" dirty="0"/>
          </a:p>
        </p:txBody>
      </p:sp>
      <p:sp>
        <p:nvSpPr>
          <p:cNvPr id="3" name="コンテンツ プレースホルダー 2"/>
          <p:cNvSpPr>
            <a:spLocks noGrp="1"/>
          </p:cNvSpPr>
          <p:nvPr>
            <p:ph idx="1"/>
          </p:nvPr>
        </p:nvSpPr>
        <p:spPr>
          <a:xfrm>
            <a:off x="628650" y="1825625"/>
            <a:ext cx="7886700" cy="1752057"/>
          </a:xfrm>
        </p:spPr>
        <p:txBody>
          <a:bodyPr/>
          <a:lstStyle/>
          <a:p>
            <a:r>
              <a:rPr lang="ja-JP" altLang="en-US" dirty="0" smtClean="0"/>
              <a:t>設計・開発した動的ロードバランサと</a:t>
            </a:r>
            <a:r>
              <a:rPr lang="ja-JP" altLang="en-US" dirty="0"/>
              <a:t>一般的に使用されて</a:t>
            </a:r>
            <a:r>
              <a:rPr lang="ja-JP" altLang="en-US" dirty="0" smtClean="0"/>
              <a:t>いる順に割り振る方式</a:t>
            </a:r>
            <a:r>
              <a:rPr lang="ja-JP" altLang="en-US" dirty="0"/>
              <a:t>（ラウンドロビン）</a:t>
            </a:r>
            <a:r>
              <a:rPr lang="ja-JP" altLang="en-US" dirty="0" smtClean="0"/>
              <a:t>を比較し，応答</a:t>
            </a:r>
            <a:r>
              <a:rPr lang="ja-JP" altLang="en-US" dirty="0"/>
              <a:t>速度が向上したのかを実験で調査</a:t>
            </a:r>
            <a:r>
              <a:rPr lang="ja-JP" altLang="en-US" dirty="0" smtClean="0"/>
              <a:t>する．</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15</a:t>
            </a:fld>
            <a:endParaRPr lang="ja-JP" altLang="en-US" dirty="0"/>
          </a:p>
        </p:txBody>
      </p:sp>
      <p:grpSp>
        <p:nvGrpSpPr>
          <p:cNvPr id="12" name="グループ化 11"/>
          <p:cNvGrpSpPr/>
          <p:nvPr/>
        </p:nvGrpSpPr>
        <p:grpSpPr>
          <a:xfrm>
            <a:off x="2330280" y="3577682"/>
            <a:ext cx="5612974" cy="2172031"/>
            <a:chOff x="2437372" y="3860899"/>
            <a:chExt cx="5612974" cy="2172031"/>
          </a:xfrm>
        </p:grpSpPr>
        <p:sp>
          <p:nvSpPr>
            <p:cNvPr id="5" name="右矢印 4"/>
            <p:cNvSpPr/>
            <p:nvPr/>
          </p:nvSpPr>
          <p:spPr>
            <a:xfrm rot="16200000">
              <a:off x="4415876" y="4777690"/>
              <a:ext cx="501706" cy="7235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437372" y="3860899"/>
              <a:ext cx="2095838" cy="102768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自作した</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7" name="角丸四角形 6"/>
            <p:cNvSpPr/>
            <p:nvPr/>
          </p:nvSpPr>
          <p:spPr>
            <a:xfrm>
              <a:off x="4800247" y="3860899"/>
              <a:ext cx="2095838" cy="102768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一般的な</a:t>
              </a:r>
              <a:r>
                <a:rPr kumimoji="1" lang="en-US" altLang="ja-JP" dirty="0" smtClean="0"/>
                <a:t/>
              </a:r>
              <a:br>
                <a:rPr kumimoji="1" lang="en-US" altLang="ja-JP" dirty="0" smtClean="0"/>
              </a:br>
              <a:r>
                <a:rPr kumimoji="1" lang="ja-JP" altLang="en-US" dirty="0" smtClean="0"/>
                <a:t>ラウンドロビン</a:t>
              </a:r>
              <a:r>
                <a:rPr kumimoji="1" lang="en-US" altLang="ja-JP" dirty="0" smtClean="0"/>
                <a:t/>
              </a:r>
              <a:br>
                <a:rPr kumimoji="1" lang="en-US" altLang="ja-JP" dirty="0" smtClean="0"/>
              </a:br>
              <a:r>
                <a:rPr kumimoji="1" lang="ja-JP" altLang="en-US" dirty="0" smtClean="0"/>
                <a:t>ロードバランサ</a:t>
              </a:r>
              <a:endParaRPr kumimoji="1" lang="ja-JP" altLang="en-US" dirty="0"/>
            </a:p>
          </p:txBody>
        </p:sp>
        <p:sp>
          <p:nvSpPr>
            <p:cNvPr id="8" name="角丸四角形 7"/>
            <p:cNvSpPr/>
            <p:nvPr/>
          </p:nvSpPr>
          <p:spPr>
            <a:xfrm>
              <a:off x="2736778" y="5328923"/>
              <a:ext cx="3787074" cy="7040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PC</a:t>
              </a:r>
              <a:endParaRPr kumimoji="1" lang="ja-JP" altLang="en-US" dirty="0"/>
            </a:p>
          </p:txBody>
        </p:sp>
        <p:sp>
          <p:nvSpPr>
            <p:cNvPr id="9" name="テキスト ボックス 8"/>
            <p:cNvSpPr txBox="1"/>
            <p:nvPr/>
          </p:nvSpPr>
          <p:spPr>
            <a:xfrm>
              <a:off x="5079738" y="4970162"/>
              <a:ext cx="2970608" cy="338554"/>
            </a:xfrm>
            <a:prstGeom prst="rect">
              <a:avLst/>
            </a:prstGeom>
            <a:noFill/>
          </p:spPr>
          <p:txBody>
            <a:bodyPr wrap="square" rtlCol="0">
              <a:spAutoFit/>
            </a:bodyPr>
            <a:lstStyle/>
            <a:p>
              <a:r>
                <a:rPr kumimoji="1" lang="ja-JP" altLang="en-US" sz="1600" dirty="0" smtClean="0"/>
                <a:t>それぞれの</a:t>
              </a:r>
              <a:r>
                <a:rPr lang="ja-JP" altLang="en-US" sz="1600" dirty="0" smtClean="0"/>
                <a:t>応答速度を</a:t>
              </a:r>
              <a:r>
                <a:rPr kumimoji="1" lang="ja-JP" altLang="en-US" sz="1600" dirty="0" smtClean="0"/>
                <a:t>計測</a:t>
              </a:r>
              <a:endParaRPr kumimoji="1" lang="ja-JP" altLang="en-US" sz="1600" dirty="0"/>
            </a:p>
          </p:txBody>
        </p:sp>
      </p:grpSp>
    </p:spTree>
    <p:extLst>
      <p:ext uri="{BB962C8B-B14F-4D97-AF65-F5344CB8AC3E}">
        <p14:creationId xmlns:p14="http://schemas.microsoft.com/office/powerpoint/2010/main" val="310466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lang="ja-JP" altLang="en-US" dirty="0"/>
              <a:t>方法（修正前）</a:t>
            </a:r>
            <a:endParaRPr kumimoji="1" lang="ja-JP" altLang="en-US" dirty="0"/>
          </a:p>
        </p:txBody>
      </p:sp>
      <p:sp>
        <p:nvSpPr>
          <p:cNvPr id="3" name="コンテンツ プレースホルダー 2"/>
          <p:cNvSpPr>
            <a:spLocks noGrp="1"/>
          </p:cNvSpPr>
          <p:nvPr>
            <p:ph idx="1"/>
          </p:nvPr>
        </p:nvSpPr>
        <p:spPr>
          <a:xfrm>
            <a:off x="544340" y="1646836"/>
            <a:ext cx="7886700" cy="4608951"/>
          </a:xfrm>
        </p:spPr>
        <p:txBody>
          <a:bodyPr>
            <a:normAutofit/>
          </a:bodyPr>
          <a:lstStyle/>
          <a:p>
            <a:r>
              <a:rPr lang="ja-JP" altLang="en-US" dirty="0"/>
              <a:t>応答速度を比較実験</a:t>
            </a:r>
            <a:r>
              <a:rPr lang="ja-JP" altLang="en-US" dirty="0" smtClean="0"/>
              <a:t>する．</a:t>
            </a:r>
            <a:endParaRPr lang="en-US" altLang="ja-JP" dirty="0"/>
          </a:p>
          <a:p>
            <a:r>
              <a:rPr lang="en-US" altLang="ja-JP" dirty="0" smtClean="0"/>
              <a:t>ping</a:t>
            </a:r>
            <a:r>
              <a:rPr lang="ja-JP" altLang="en-US" dirty="0" smtClean="0"/>
              <a:t>をかけて計測すると，単純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a:p>
          <a:p>
            <a:pPr marL="0" indent="0">
              <a:buNone/>
            </a:pPr>
            <a:r>
              <a:rPr lang="ja-JP" altLang="en-US" dirty="0" smtClean="0"/>
              <a:t>ブラウザで</a:t>
            </a:r>
            <a:r>
              <a:rPr lang="en-US" altLang="ja-JP" dirty="0" smtClean="0"/>
              <a:t>LB</a:t>
            </a:r>
            <a:r>
              <a:rPr lang="ja-JP" altLang="en-US" dirty="0" smtClean="0"/>
              <a:t>にアクセスし，ページ読み込みが完了した時点の応答</a:t>
            </a:r>
            <a:r>
              <a:rPr lang="ja-JP" altLang="en-US" dirty="0"/>
              <a:t>速度で判断する</a:t>
            </a:r>
            <a:r>
              <a:rPr lang="ja-JP" altLang="en-US" dirty="0" smtClean="0"/>
              <a:t>。</a:t>
            </a:r>
            <a:endParaRPr lang="en-US" altLang="ja-JP" dirty="0" smtClean="0"/>
          </a:p>
          <a:p>
            <a:pPr marL="0" indent="0">
              <a:buNone/>
            </a:pPr>
            <a:r>
              <a:rPr lang="ja-JP" altLang="en-US" dirty="0"/>
              <a:t/>
            </a:r>
            <a:br>
              <a:rPr lang="ja-JP" altLang="en-US" dirty="0"/>
            </a:br>
            <a:r>
              <a:rPr lang="ja-JP" altLang="en-US" dirty="0"/>
              <a:t/>
            </a:r>
            <a:br>
              <a:rPr lang="ja-JP" altLang="en-US" dirty="0"/>
            </a:br>
            <a:r>
              <a:rPr lang="en-US" altLang="ja-JP" dirty="0" smtClean="0"/>
              <a:t>Google</a:t>
            </a:r>
            <a:r>
              <a:rPr lang="ja-JP" altLang="en-US" dirty="0"/>
              <a:t>の拡張機能で</a:t>
            </a:r>
            <a:r>
              <a:rPr lang="ja-JP" altLang="en-US" dirty="0" smtClean="0"/>
              <a:t>ある「</a:t>
            </a:r>
            <a:r>
              <a:rPr lang="en-US" altLang="ja-JP" dirty="0" smtClean="0"/>
              <a:t>Page </a:t>
            </a:r>
            <a:r>
              <a:rPr lang="en-US" altLang="ja-JP" dirty="0"/>
              <a:t>load </a:t>
            </a:r>
            <a:r>
              <a:rPr lang="en-US" altLang="ja-JP" dirty="0" smtClean="0"/>
              <a:t>time</a:t>
            </a:r>
            <a:r>
              <a:rPr lang="ja-JP" altLang="en-US" dirty="0" smtClean="0"/>
              <a:t>」を使用</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16</a:t>
            </a:fld>
            <a:endParaRPr lang="ja-JP" altLang="en-US" dirty="0"/>
          </a:p>
        </p:txBody>
      </p:sp>
      <p:sp>
        <p:nvSpPr>
          <p:cNvPr id="17" name="下矢印 16"/>
          <p:cNvSpPr/>
          <p:nvPr/>
        </p:nvSpPr>
        <p:spPr>
          <a:xfrm>
            <a:off x="3956349" y="3155092"/>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56348" y="4961365"/>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4437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実験方法</a:t>
            </a:r>
            <a:endParaRPr kumimoji="1" lang="ja-JP" altLang="en-US" dirty="0"/>
          </a:p>
        </p:txBody>
      </p:sp>
      <p:sp>
        <p:nvSpPr>
          <p:cNvPr id="3" name="コンテンツ プレースホルダー 2"/>
          <p:cNvSpPr>
            <a:spLocks noGrp="1"/>
          </p:cNvSpPr>
          <p:nvPr>
            <p:ph idx="1"/>
          </p:nvPr>
        </p:nvSpPr>
        <p:spPr>
          <a:xfrm>
            <a:off x="613267" y="1690689"/>
            <a:ext cx="7886700" cy="4608951"/>
          </a:xfrm>
        </p:spPr>
        <p:txBody>
          <a:bodyPr>
            <a:normAutofit/>
          </a:bodyPr>
          <a:lstStyle/>
          <a:p>
            <a:r>
              <a:rPr lang="ja-JP" altLang="en-US" dirty="0"/>
              <a:t>応答速度を</a:t>
            </a:r>
            <a:r>
              <a:rPr lang="ja-JP" altLang="en-US" u="sng" dirty="0"/>
              <a:t>比較実験</a:t>
            </a:r>
            <a:r>
              <a:rPr lang="ja-JP" altLang="en-US" dirty="0" smtClean="0"/>
              <a:t>する．</a:t>
            </a:r>
            <a:endParaRPr lang="en-US" altLang="ja-JP" dirty="0"/>
          </a:p>
          <a:p>
            <a:r>
              <a:rPr lang="en-US" altLang="ja-JP" dirty="0" smtClean="0"/>
              <a:t>ping</a:t>
            </a:r>
            <a:r>
              <a:rPr lang="ja-JP" altLang="en-US" dirty="0" smtClean="0"/>
              <a:t>をかけて実験すると，単純</a:t>
            </a:r>
            <a:r>
              <a:rPr lang="ja-JP" altLang="en-US" dirty="0"/>
              <a:t>にロードバランサの応答速度を計測してしまう</a:t>
            </a:r>
            <a:r>
              <a:rPr lang="ja-JP" altLang="en-US" dirty="0" smtClean="0"/>
              <a:t>。</a:t>
            </a:r>
            <a:endParaRPr lang="en-US" altLang="ja-JP" dirty="0"/>
          </a:p>
          <a:p>
            <a:endParaRPr lang="en-US" altLang="ja-JP" dirty="0" smtClean="0"/>
          </a:p>
          <a:p>
            <a:endParaRPr lang="en-US" altLang="ja-JP" dirty="0" smtClean="0"/>
          </a:p>
          <a:p>
            <a:r>
              <a:rPr lang="en-US" altLang="ja-JP" dirty="0" smtClean="0"/>
              <a:t>Python</a:t>
            </a:r>
            <a:r>
              <a:rPr lang="ja-JP" altLang="en-US" dirty="0" smtClean="0"/>
              <a:t>の</a:t>
            </a:r>
            <a:r>
              <a:rPr lang="ja-JP" altLang="en-US" dirty="0"/>
              <a:t>モジュール</a:t>
            </a:r>
            <a:r>
              <a:rPr lang="en-US" altLang="ja-JP" dirty="0" err="1" smtClean="0"/>
              <a:t>requests.get</a:t>
            </a:r>
            <a:r>
              <a:rPr lang="en-US" altLang="ja-JP" dirty="0" smtClean="0"/>
              <a:t>()</a:t>
            </a:r>
            <a:r>
              <a:rPr lang="ja-JP" altLang="en-US" dirty="0" smtClean="0"/>
              <a:t>は</a:t>
            </a:r>
            <a:r>
              <a:rPr lang="en-US" altLang="ja-JP" dirty="0" err="1" smtClean="0"/>
              <a:t>wget</a:t>
            </a:r>
            <a:r>
              <a:rPr lang="ja-JP" altLang="en-US" dirty="0" smtClean="0"/>
              <a:t>同様</a:t>
            </a:r>
            <a:r>
              <a:rPr lang="en-US" altLang="ja-JP" dirty="0" smtClean="0"/>
              <a:t>http</a:t>
            </a:r>
            <a:r>
              <a:rPr lang="ja-JP" altLang="en-US" dirty="0" smtClean="0"/>
              <a:t>の</a:t>
            </a:r>
            <a:r>
              <a:rPr lang="en-US" altLang="ja-JP" dirty="0" smtClean="0"/>
              <a:t>get</a:t>
            </a:r>
            <a:r>
              <a:rPr lang="ja-JP" altLang="en-US" dirty="0" smtClean="0"/>
              <a:t>でリクエストを送るのでリバース先の</a:t>
            </a:r>
            <a:r>
              <a:rPr lang="ja-JP" altLang="en-US" u="sng" dirty="0" smtClean="0"/>
              <a:t>速度を計測</a:t>
            </a:r>
            <a:r>
              <a:rPr lang="ja-JP" altLang="en-US" dirty="0" smtClean="0"/>
              <a:t>できる．また，同モジュールのスクレイピング機能を利用し，</a:t>
            </a:r>
            <a:r>
              <a:rPr lang="ja-JP" altLang="en-US" u="sng" dirty="0" smtClean="0"/>
              <a:t>割り振ったサーバの種類も観測</a:t>
            </a:r>
            <a:r>
              <a:rPr lang="ja-JP" altLang="en-US" dirty="0" smtClean="0"/>
              <a:t>する．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17</a:t>
            </a:fld>
            <a:endParaRPr lang="ja-JP" altLang="en-US" dirty="0"/>
          </a:p>
        </p:txBody>
      </p:sp>
      <p:sp>
        <p:nvSpPr>
          <p:cNvPr id="17" name="下矢印 16"/>
          <p:cNvSpPr/>
          <p:nvPr/>
        </p:nvSpPr>
        <p:spPr>
          <a:xfrm>
            <a:off x="3956348" y="3311423"/>
            <a:ext cx="1200537" cy="68374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stretch>
            <a:fillRect/>
          </a:stretch>
        </p:blipFill>
        <p:spPr>
          <a:xfrm>
            <a:off x="5220894" y="298496"/>
            <a:ext cx="3639511" cy="1776428"/>
          </a:xfrm>
          <a:prstGeom prst="rect">
            <a:avLst/>
          </a:prstGeom>
        </p:spPr>
      </p:pic>
    </p:spTree>
    <p:extLst>
      <p:ext uri="{BB962C8B-B14F-4D97-AF65-F5344CB8AC3E}">
        <p14:creationId xmlns:p14="http://schemas.microsoft.com/office/powerpoint/2010/main" val="136432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8625"/>
            <a:ext cx="7886700" cy="1325563"/>
          </a:xfrm>
        </p:spPr>
        <p:txBody>
          <a:bodyPr/>
          <a:lstStyle/>
          <a:p>
            <a:r>
              <a:rPr lang="ja-JP" altLang="en-US" dirty="0" smtClean="0"/>
              <a:t>実験手順</a:t>
            </a:r>
            <a:endParaRPr kumimoji="1" lang="ja-JP" altLang="en-US" dirty="0"/>
          </a:p>
        </p:txBody>
      </p:sp>
      <p:sp>
        <p:nvSpPr>
          <p:cNvPr id="3" name="コンテンツ プレースホルダー 2"/>
          <p:cNvSpPr>
            <a:spLocks noGrp="1"/>
          </p:cNvSpPr>
          <p:nvPr>
            <p:ph idx="1"/>
          </p:nvPr>
        </p:nvSpPr>
        <p:spPr>
          <a:xfrm>
            <a:off x="628650" y="1348455"/>
            <a:ext cx="7963415" cy="5283629"/>
          </a:xfrm>
        </p:spPr>
        <p:txBody>
          <a:bodyPr>
            <a:normAutofit/>
          </a:bodyPr>
          <a:lstStyle/>
          <a:p>
            <a:r>
              <a:rPr lang="en-US" altLang="ja-JP" sz="2400" dirty="0" smtClean="0">
                <a:solidFill>
                  <a:schemeClr val="dk1"/>
                </a:solidFill>
              </a:rPr>
              <a:t>WEB</a:t>
            </a:r>
            <a:r>
              <a:rPr lang="ja-JP" altLang="en-US" sz="2400" dirty="0">
                <a:solidFill>
                  <a:schemeClr val="dk1"/>
                </a:solidFill>
              </a:rPr>
              <a:t>サーバを不均一に</a:t>
            </a:r>
            <a:r>
              <a:rPr lang="ja-JP" altLang="en-US" sz="2400" dirty="0" smtClean="0">
                <a:solidFill>
                  <a:schemeClr val="dk1"/>
                </a:solidFill>
              </a:rPr>
              <a:t>する</a:t>
            </a:r>
            <a:r>
              <a:rPr lang="ja-JP" altLang="en-US" sz="2400" dirty="0">
                <a:solidFill>
                  <a:schemeClr val="dk1"/>
                </a:solidFill>
              </a:rPr>
              <a:t>．</a:t>
            </a:r>
            <a:endParaRPr lang="en-US" altLang="ja-JP" sz="2400" dirty="0" smtClean="0"/>
          </a:p>
          <a:p>
            <a:r>
              <a:rPr lang="ja-JP" altLang="ja-JP" sz="2400" dirty="0" smtClean="0">
                <a:solidFill>
                  <a:schemeClr val="dk1"/>
                </a:solidFill>
              </a:rPr>
              <a:t>コンフィグ</a:t>
            </a:r>
            <a:r>
              <a:rPr lang="ja-JP" altLang="ja-JP" sz="2400" dirty="0">
                <a:solidFill>
                  <a:schemeClr val="dk1"/>
                </a:solidFill>
              </a:rPr>
              <a:t>の</a:t>
            </a:r>
            <a:r>
              <a:rPr lang="ja-JP" altLang="en-US" sz="2400" dirty="0">
                <a:solidFill>
                  <a:schemeClr val="dk1"/>
                </a:solidFill>
              </a:rPr>
              <a:t>設定を変更し</a:t>
            </a:r>
            <a:r>
              <a:rPr lang="ja-JP" altLang="ja-JP" sz="2400" dirty="0">
                <a:solidFill>
                  <a:schemeClr val="dk1"/>
                </a:solidFill>
              </a:rPr>
              <a:t>重み付けを等しく</a:t>
            </a:r>
            <a:r>
              <a:rPr lang="ja-JP" altLang="ja-JP" sz="2400" dirty="0" smtClean="0">
                <a:solidFill>
                  <a:schemeClr val="dk1"/>
                </a:solidFill>
              </a:rPr>
              <a:t>する</a:t>
            </a:r>
            <a:r>
              <a:rPr lang="ja-JP" altLang="en-US" sz="2400" dirty="0" smtClean="0">
                <a:solidFill>
                  <a:schemeClr val="dk1"/>
                </a:solidFill>
              </a:rPr>
              <a:t>．</a:t>
            </a:r>
            <a:r>
              <a:rPr lang="en-US" altLang="ja-JP" sz="2400" dirty="0">
                <a:solidFill>
                  <a:schemeClr val="dk1"/>
                </a:solidFill>
              </a:rPr>
              <a:t/>
            </a:r>
            <a:br>
              <a:rPr lang="en-US" altLang="ja-JP" sz="2400" dirty="0">
                <a:solidFill>
                  <a:schemeClr val="dk1"/>
                </a:solidFill>
              </a:rPr>
            </a:br>
            <a:r>
              <a:rPr lang="ja-JP" altLang="en-US" sz="2400" dirty="0" smtClean="0">
                <a:solidFill>
                  <a:schemeClr val="dk1"/>
                </a:solidFill>
              </a:rPr>
              <a:t>ラウンドロビン</a:t>
            </a:r>
            <a:r>
              <a:rPr lang="ja-JP" altLang="en-US" sz="2400" dirty="0">
                <a:solidFill>
                  <a:schemeClr val="dk1"/>
                </a:solidFill>
              </a:rPr>
              <a:t>として</a:t>
            </a:r>
            <a:r>
              <a:rPr lang="ja-JP" altLang="en-US" sz="2400" dirty="0" smtClean="0">
                <a:solidFill>
                  <a:schemeClr val="dk1"/>
                </a:solidFill>
              </a:rPr>
              <a:t>割り振られる．</a:t>
            </a:r>
            <a:endParaRPr lang="en-US" altLang="ja-JP" sz="2400" dirty="0">
              <a:solidFill>
                <a:schemeClr val="dk1"/>
              </a:solidFill>
            </a:endParaRPr>
          </a:p>
          <a:p>
            <a:r>
              <a:rPr lang="ja-JP" altLang="en-US" sz="2400" dirty="0" smtClean="0">
                <a:solidFill>
                  <a:schemeClr val="dk1"/>
                </a:solidFill>
              </a:rPr>
              <a:t>実験用計測プログラムを使い，「ラウンドロビン」での表示速度を</a:t>
            </a:r>
            <a:r>
              <a:rPr lang="en-US" altLang="ja-JP" sz="2400" dirty="0" smtClean="0">
                <a:solidFill>
                  <a:schemeClr val="dk1"/>
                </a:solidFill>
              </a:rPr>
              <a:t>6</a:t>
            </a:r>
            <a:r>
              <a:rPr lang="ja-JP" altLang="en-US" sz="2400" dirty="0" smtClean="0">
                <a:solidFill>
                  <a:schemeClr val="dk1"/>
                </a:solidFill>
              </a:rPr>
              <a:t>時間程計測．</a:t>
            </a:r>
            <a:r>
              <a:rPr lang="en-US" altLang="ja-JP" sz="2400" dirty="0" smtClean="0">
                <a:solidFill>
                  <a:schemeClr val="dk1"/>
                </a:solidFill>
              </a:rPr>
              <a:t/>
            </a:r>
            <a:br>
              <a:rPr lang="en-US" altLang="ja-JP" sz="2400" dirty="0" smtClean="0">
                <a:solidFill>
                  <a:schemeClr val="dk1"/>
                </a:solidFill>
              </a:rPr>
            </a:br>
            <a:endParaRPr lang="en-US" altLang="ja-JP" sz="2400" dirty="0">
              <a:solidFill>
                <a:schemeClr val="dk1"/>
              </a:solidFill>
            </a:endParaRPr>
          </a:p>
          <a:p>
            <a:r>
              <a:rPr lang="ja-JP" altLang="en-US" sz="2400" dirty="0" smtClean="0">
                <a:solidFill>
                  <a:schemeClr val="dk1"/>
                </a:solidFill>
              </a:rPr>
              <a:t>提案システムのロードバランサに切り替える</a:t>
            </a:r>
            <a:r>
              <a:rPr lang="ja-JP" altLang="en-US" sz="2400" dirty="0">
                <a:solidFill>
                  <a:schemeClr val="dk1"/>
                </a:solidFill>
              </a:rPr>
              <a:t>．</a:t>
            </a:r>
            <a:endParaRPr lang="en-US" altLang="ja-JP" sz="2400" dirty="0" smtClean="0">
              <a:solidFill>
                <a:schemeClr val="dk1"/>
              </a:solidFill>
            </a:endParaRPr>
          </a:p>
          <a:p>
            <a:endParaRPr lang="en-US" altLang="ja-JP" sz="2400" dirty="0" smtClean="0">
              <a:solidFill>
                <a:schemeClr val="dk1"/>
              </a:solidFill>
            </a:endParaRPr>
          </a:p>
          <a:p>
            <a:pPr marL="0" indent="0">
              <a:buNone/>
            </a:pPr>
            <a:endParaRPr lang="en-US" altLang="ja-JP" sz="2400" dirty="0">
              <a:solidFill>
                <a:schemeClr val="dk1"/>
              </a:solidFill>
            </a:endParaRPr>
          </a:p>
          <a:p>
            <a:r>
              <a:rPr lang="ja-JP" altLang="en-US" sz="2400" dirty="0" smtClean="0">
                <a:solidFill>
                  <a:schemeClr val="dk1"/>
                </a:solidFill>
              </a:rPr>
              <a:t>再び実験用</a:t>
            </a:r>
            <a:r>
              <a:rPr lang="ja-JP" altLang="en-US" sz="2400" dirty="0">
                <a:solidFill>
                  <a:schemeClr val="dk1"/>
                </a:solidFill>
              </a:rPr>
              <a:t>計測プログラムを使い</a:t>
            </a:r>
            <a:r>
              <a:rPr lang="ja-JP" altLang="en-US" sz="2400" dirty="0" smtClean="0">
                <a:solidFill>
                  <a:schemeClr val="dk1"/>
                </a:solidFill>
              </a:rPr>
              <a:t>，「提案システム」で</a:t>
            </a:r>
            <a:r>
              <a:rPr lang="ja-JP" altLang="en-US" sz="2400" dirty="0">
                <a:solidFill>
                  <a:schemeClr val="dk1"/>
                </a:solidFill>
              </a:rPr>
              <a:t>の表示速度</a:t>
            </a:r>
            <a:r>
              <a:rPr lang="ja-JP" altLang="en-US" sz="2400" dirty="0" smtClean="0">
                <a:solidFill>
                  <a:schemeClr val="dk1"/>
                </a:solidFill>
              </a:rPr>
              <a:t>を</a:t>
            </a:r>
            <a:r>
              <a:rPr lang="en-US" altLang="ja-JP" sz="2400" dirty="0" smtClean="0">
                <a:solidFill>
                  <a:schemeClr val="dk1"/>
                </a:solidFill>
              </a:rPr>
              <a:t>6</a:t>
            </a:r>
            <a:r>
              <a:rPr lang="ja-JP" altLang="en-US" sz="2400" dirty="0" smtClean="0">
                <a:solidFill>
                  <a:schemeClr val="dk1"/>
                </a:solidFill>
              </a:rPr>
              <a:t>時間計測</a:t>
            </a:r>
            <a:r>
              <a:rPr lang="ja-JP" altLang="en-US" sz="2400" dirty="0">
                <a:solidFill>
                  <a:schemeClr val="dk1"/>
                </a:solidFill>
              </a:rPr>
              <a:t>． </a:t>
            </a:r>
            <a:endParaRPr lang="en-US" altLang="ja-JP" sz="2400" dirty="0" smtClean="0">
              <a:solidFill>
                <a:schemeClr val="dk1"/>
              </a:solidFill>
            </a:endParaRPr>
          </a:p>
          <a:p>
            <a:r>
              <a:rPr lang="ja-JP" altLang="en-US" sz="2400" dirty="0" smtClean="0">
                <a:solidFill>
                  <a:schemeClr val="dk1"/>
                </a:solidFill>
              </a:rPr>
              <a:t>表示</a:t>
            </a:r>
            <a:r>
              <a:rPr lang="ja-JP" altLang="en-US" sz="2400" dirty="0">
                <a:solidFill>
                  <a:schemeClr val="dk1"/>
                </a:solidFill>
              </a:rPr>
              <a:t>にかかった時間の平均を求めて比較実験終了</a:t>
            </a:r>
            <a:r>
              <a:rPr lang="ja-JP" altLang="en-US" sz="2400" dirty="0" smtClean="0">
                <a:solidFill>
                  <a:schemeClr val="dk1"/>
                </a:solidFill>
              </a:rPr>
              <a:t>！</a:t>
            </a:r>
            <a:endParaRPr lang="en-US" altLang="ja-JP" sz="2400" dirty="0">
              <a:solidFill>
                <a:schemeClr val="dk1"/>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18</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754249323"/>
              </p:ext>
            </p:extLst>
          </p:nvPr>
        </p:nvGraphicFramePr>
        <p:xfrm>
          <a:off x="2009903" y="4204529"/>
          <a:ext cx="5200908" cy="370840"/>
        </p:xfrm>
        <a:graphic>
          <a:graphicData uri="http://schemas.openxmlformats.org/drawingml/2006/table">
            <a:tbl>
              <a:tblPr firstRow="1" bandRow="1">
                <a:tableStyleId>{5C22544A-7EE6-4342-B048-85BDC9FD1C3A}</a:tableStyleId>
              </a:tblPr>
              <a:tblGrid>
                <a:gridCol w="5200908">
                  <a:extLst>
                    <a:ext uri="{9D8B030D-6E8A-4147-A177-3AD203B41FA5}">
                      <a16:colId xmlns="" xmlns:a16="http://schemas.microsoft.com/office/drawing/2014/main" val="20000"/>
                    </a:ext>
                  </a:extLst>
                </a:gridCol>
              </a:tblGrid>
              <a:tr h="370840">
                <a:tc>
                  <a:txBody>
                    <a:bodyPr/>
                    <a:lstStyle/>
                    <a:p>
                      <a:r>
                        <a:rPr lang="en-US" altLang="ja-JP" dirty="0" smtClean="0">
                          <a:solidFill>
                            <a:schemeClr val="dk1"/>
                          </a:solidFill>
                        </a:rPr>
                        <a:t>cd workspace</a:t>
                      </a:r>
                      <a:r>
                        <a:rPr lang="ja-JP" altLang="en-US" dirty="0" smtClean="0">
                          <a:solidFill>
                            <a:schemeClr val="dk1"/>
                          </a:solidFill>
                        </a:rPr>
                        <a:t>→</a:t>
                      </a:r>
                      <a:r>
                        <a:rPr lang="en-US" altLang="ja-JP" dirty="0" err="1" smtClean="0">
                          <a:solidFill>
                            <a:schemeClr val="dk1"/>
                          </a:solidFill>
                        </a:rPr>
                        <a:t>sudo</a:t>
                      </a:r>
                      <a:r>
                        <a:rPr lang="en-US" altLang="ja-JP" dirty="0" smtClean="0">
                          <a:solidFill>
                            <a:schemeClr val="dk1"/>
                          </a:solidFill>
                        </a:rPr>
                        <a:t> bash load roop_method2.sh</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
        <p:nvSpPr>
          <p:cNvPr id="6" name="テキスト ボックス 5"/>
          <p:cNvSpPr txBox="1"/>
          <p:nvPr/>
        </p:nvSpPr>
        <p:spPr>
          <a:xfrm>
            <a:off x="2445093" y="4575369"/>
            <a:ext cx="5041557" cy="307777"/>
          </a:xfrm>
          <a:prstGeom prst="rect">
            <a:avLst/>
          </a:prstGeom>
          <a:noFill/>
        </p:spPr>
        <p:txBody>
          <a:bodyPr wrap="square" rtlCol="0">
            <a:spAutoFit/>
          </a:bodyPr>
          <a:lstStyle/>
          <a:p>
            <a:r>
              <a:rPr kumimoji="1" lang="ja-JP" altLang="en-US" sz="1400" dirty="0" smtClean="0"/>
              <a:t>設計・開発したロードバランサを呼び出すコマンド</a:t>
            </a:r>
            <a:endParaRPr kumimoji="1" lang="ja-JP" altLang="en-US" sz="1400" dirty="0"/>
          </a:p>
        </p:txBody>
      </p:sp>
    </p:spTree>
    <p:extLst>
      <p:ext uri="{BB962C8B-B14F-4D97-AF65-F5344CB8AC3E}">
        <p14:creationId xmlns:p14="http://schemas.microsoft.com/office/powerpoint/2010/main" val="713986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1</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19</a:t>
            </a:fld>
            <a:endParaRPr lang="ja-JP" altLang="en-US" dirty="0"/>
          </a:p>
        </p:txBody>
      </p:sp>
      <p:sp>
        <p:nvSpPr>
          <p:cNvPr id="11" name="コンテンツ プレースホルダー 2"/>
          <p:cNvSpPr txBox="1">
            <a:spLocks/>
          </p:cNvSpPr>
          <p:nvPr/>
        </p:nvSpPr>
        <p:spPr>
          <a:xfrm>
            <a:off x="540864" y="3954808"/>
            <a:ext cx="7974486" cy="214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ＭＳ Ｐゴシック" panose="020B0600070205080204" pitchFamily="50" charset="-128"/>
              </a:rPr>
              <a:t>実験</a:t>
            </a:r>
            <a:r>
              <a:rPr lang="ja-JP" altLang="en-US" sz="2400" dirty="0" smtClean="0">
                <a:latin typeface="ＭＳ Ｐゴシック" panose="020B0600070205080204" pitchFamily="50" charset="-128"/>
              </a:rPr>
              <a:t>で使用するハードウェアは全て</a:t>
            </a:r>
            <a:r>
              <a:rPr lang="en-US" altLang="ja-JP" sz="2400" dirty="0"/>
              <a:t>Raspberry Pi 4B </a:t>
            </a:r>
            <a:r>
              <a:rPr lang="en-US" altLang="ja-JP" sz="2400" dirty="0" smtClean="0"/>
              <a:t>4G</a:t>
            </a:r>
            <a:r>
              <a:rPr lang="ja-JP" altLang="en-US" sz="2400" dirty="0" smtClean="0">
                <a:solidFill>
                  <a:srgbClr val="000000"/>
                </a:solidFill>
                <a:latin typeface="ＭＳ Ｐゴシック" panose="020B0600070205080204" pitchFamily="50" charset="-128"/>
              </a:rPr>
              <a:t>を</a:t>
            </a:r>
            <a:r>
              <a:rPr lang="ja-JP" altLang="en-US" sz="2400" dirty="0" smtClean="0">
                <a:latin typeface="ＭＳ Ｐゴシック" panose="020B0600070205080204" pitchFamily="50" charset="-128"/>
              </a:rPr>
              <a:t>使用</a:t>
            </a:r>
            <a:r>
              <a:rPr lang="ja-JP" altLang="en-US" sz="2400" dirty="0">
                <a:latin typeface="ＭＳ Ｐゴシック" panose="020B0600070205080204" pitchFamily="50" charset="-128"/>
              </a:rPr>
              <a:t>する。</a:t>
            </a:r>
            <a:r>
              <a:rPr lang="ja-JP" altLang="ja-JP" sz="2400" dirty="0">
                <a:latin typeface="ＭＳ Ｐゴシック" panose="020B0600070205080204" pitchFamily="50" charset="-128"/>
              </a:rPr>
              <a:t>大量アクセスによる</a:t>
            </a:r>
            <a:r>
              <a:rPr lang="en-US" altLang="ja-JP" sz="2400" dirty="0">
                <a:latin typeface="ＭＳ Ｐゴシック" panose="020B0600070205080204" pitchFamily="50" charset="-128"/>
              </a:rPr>
              <a:t>CPU</a:t>
            </a:r>
            <a:r>
              <a:rPr lang="ja-JP" altLang="ja-JP" sz="2400" dirty="0">
                <a:latin typeface="ＭＳ Ｐゴシック" panose="020B0600070205080204" pitchFamily="50" charset="-128"/>
              </a:rPr>
              <a:t>やネットワークの負荷分散</a:t>
            </a:r>
            <a:r>
              <a:rPr lang="ja-JP" altLang="en-US" sz="2400" dirty="0">
                <a:latin typeface="ＭＳ Ｐゴシック" panose="020B0600070205080204" pitchFamily="50" charset="-128"/>
              </a:rPr>
              <a:t>を</a:t>
            </a:r>
            <a:r>
              <a:rPr lang="ja-JP" altLang="en-US" sz="2400" dirty="0" smtClean="0">
                <a:latin typeface="ＭＳ Ｐゴシック" panose="020B0600070205080204" pitchFamily="50" charset="-128"/>
              </a:rPr>
              <a:t>想定</a:t>
            </a:r>
            <a:r>
              <a:rPr lang="ja-JP" altLang="en-US" sz="2400" dirty="0">
                <a:latin typeface="ＭＳ Ｐゴシック" panose="020B0600070205080204" pitchFamily="50" charset="-128"/>
              </a:rPr>
              <a:t>し</a:t>
            </a:r>
            <a:r>
              <a:rPr lang="ja-JP" altLang="ja-JP" sz="2400" dirty="0" smtClean="0">
                <a:latin typeface="ＭＳ Ｐゴシック" panose="020B0600070205080204" pitchFamily="50" charset="-128"/>
              </a:rPr>
              <a:t>，</a:t>
            </a:r>
            <a:r>
              <a:rPr lang="ja-JP" altLang="ja-JP" sz="2400" dirty="0">
                <a:latin typeface="ＭＳ Ｐゴシック" panose="020B0600070205080204" pitchFamily="50" charset="-128"/>
              </a:rPr>
              <a:t>ここでは物理的な別のサーバを数台用意する。</a:t>
            </a:r>
            <a:endParaRPr lang="en-US" altLang="ja-JP" sz="2400" dirty="0">
              <a:latin typeface="ＭＳ Ｐゴシック" panose="020B0600070205080204" pitchFamily="50" charset="-128"/>
            </a:endParaRPr>
          </a:p>
          <a:p>
            <a:r>
              <a:rPr lang="en-US" altLang="ja-JP" sz="2400" dirty="0">
                <a:latin typeface="ＭＳ Ｐゴシック" panose="020B0600070205080204" pitchFamily="50" charset="-128"/>
              </a:rPr>
              <a:t>WEB</a:t>
            </a:r>
            <a:r>
              <a:rPr lang="ja-JP" altLang="en-US" sz="2400" dirty="0">
                <a:latin typeface="ＭＳ Ｐゴシック" panose="020B0600070205080204" pitchFamily="50" charset="-128"/>
              </a:rPr>
              <a:t>サーバが異なるのは設計・開発した動的ロードバランサが</a:t>
            </a:r>
            <a:r>
              <a:rPr lang="en-US" altLang="ja-JP" sz="2400" dirty="0">
                <a:latin typeface="ＭＳ Ｐゴシック" panose="020B0600070205080204" pitchFamily="50" charset="-128"/>
              </a:rPr>
              <a:t>Nginx</a:t>
            </a:r>
            <a:r>
              <a:rPr lang="ja-JP" altLang="en-US" sz="2400" dirty="0">
                <a:latin typeface="ＭＳ Ｐゴシック" panose="020B0600070205080204" pitchFamily="50" charset="-128"/>
              </a:rPr>
              <a:t>の機能を利用している為。</a:t>
            </a:r>
            <a:endParaRPr lang="en-US" altLang="ja-JP" sz="2400" dirty="0">
              <a:latin typeface="ＭＳ Ｐゴシック" panose="020B0600070205080204" pitchFamily="50" charset="-128"/>
            </a:endParaRPr>
          </a:p>
          <a:p>
            <a:endParaRPr lang="ja-JP" altLang="ja-JP" sz="2400" dirty="0"/>
          </a:p>
        </p:txBody>
      </p:sp>
      <p:graphicFrame>
        <p:nvGraphicFramePr>
          <p:cNvPr id="14" name="表 13"/>
          <p:cNvGraphicFramePr>
            <a:graphicFrameLocks noGrp="1"/>
          </p:cNvGraphicFramePr>
          <p:nvPr>
            <p:extLst>
              <p:ext uri="{D42A27DB-BD31-4B8C-83A1-F6EECF244321}">
                <p14:modId xmlns:p14="http://schemas.microsoft.com/office/powerpoint/2010/main" val="3825732050"/>
              </p:ext>
            </p:extLst>
          </p:nvPr>
        </p:nvGraphicFramePr>
        <p:xfrm>
          <a:off x="402175" y="1608311"/>
          <a:ext cx="8339649" cy="1704675"/>
        </p:xfrm>
        <a:graphic>
          <a:graphicData uri="http://schemas.openxmlformats.org/drawingml/2006/table">
            <a:tbl>
              <a:tblPr>
                <a:tableStyleId>{5C22544A-7EE6-4342-B048-85BDC9FD1C3A}</a:tableStyleId>
              </a:tblPr>
              <a:tblGrid>
                <a:gridCol w="2123201">
                  <a:extLst>
                    <a:ext uri="{9D8B030D-6E8A-4147-A177-3AD203B41FA5}">
                      <a16:colId xmlns="" xmlns:a16="http://schemas.microsoft.com/office/drawing/2014/main" val="20000"/>
                    </a:ext>
                  </a:extLst>
                </a:gridCol>
                <a:gridCol w="633496">
                  <a:extLst>
                    <a:ext uri="{9D8B030D-6E8A-4147-A177-3AD203B41FA5}">
                      <a16:colId xmlns="" xmlns:a16="http://schemas.microsoft.com/office/drawing/2014/main" val="20001"/>
                    </a:ext>
                  </a:extLst>
                </a:gridCol>
                <a:gridCol w="3398386">
                  <a:extLst>
                    <a:ext uri="{9D8B030D-6E8A-4147-A177-3AD203B41FA5}">
                      <a16:colId xmlns="" xmlns:a16="http://schemas.microsoft.com/office/drawing/2014/main" val="20002"/>
                    </a:ext>
                  </a:extLst>
                </a:gridCol>
                <a:gridCol w="917575">
                  <a:extLst>
                    <a:ext uri="{9D8B030D-6E8A-4147-A177-3AD203B41FA5}">
                      <a16:colId xmlns="" xmlns:a16="http://schemas.microsoft.com/office/drawing/2014/main" val="20003"/>
                    </a:ext>
                  </a:extLst>
                </a:gridCol>
                <a:gridCol w="1266991">
                  <a:extLst>
                    <a:ext uri="{9D8B030D-6E8A-4147-A177-3AD203B41FA5}">
                      <a16:colId xmlns="" xmlns:a16="http://schemas.microsoft.com/office/drawing/2014/main" val="20004"/>
                    </a:ext>
                  </a:extLst>
                </a:gridCol>
              </a:tblGrid>
              <a:tr h="568225">
                <a:tc>
                  <a:txBody>
                    <a:bodyPr/>
                    <a:lstStyle/>
                    <a:p>
                      <a:pPr algn="ctr" fontAlgn="ctr"/>
                      <a:r>
                        <a:rPr kumimoji="1" lang="ja-JP" altLang="en-US" sz="1800" u="none" strike="noStrike" kern="1200" dirty="0">
                          <a:solidFill>
                            <a:schemeClr val="dk1"/>
                          </a:solidFill>
                          <a:effectLst/>
                          <a:latin typeface="+mn-lt"/>
                          <a:ea typeface="+mn-ea"/>
                          <a:cs typeface="+mn-cs"/>
                        </a:rPr>
                        <a:t>機器名</a:t>
                      </a:r>
                    </a:p>
                  </a:txBody>
                  <a:tcPr marL="9525" marR="9525" marT="9525" marB="0" anchor="ctr"/>
                </a:tc>
                <a:tc>
                  <a:txBody>
                    <a:bodyPr/>
                    <a:lstStyle/>
                    <a:p>
                      <a:pPr algn="ctr" fontAlgn="ctr"/>
                      <a:r>
                        <a:rPr kumimoji="1" lang="ja-JP" altLang="en-US" sz="1800" u="none" strike="noStrike" kern="1200">
                          <a:solidFill>
                            <a:schemeClr val="dk1"/>
                          </a:solidFill>
                          <a:effectLst/>
                          <a:latin typeface="+mn-lt"/>
                          <a:ea typeface="+mn-ea"/>
                          <a:cs typeface="+mn-cs"/>
                        </a:rPr>
                        <a:t>台数</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用途</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OS</a:t>
                      </a:r>
                    </a:p>
                  </a:txBody>
                  <a:tcPr marL="9525" marR="9525" marT="9525" marB="0" anchor="ctr"/>
                </a:tc>
                <a:tc>
                  <a:txBody>
                    <a:bodyPr/>
                    <a:lstStyle/>
                    <a:p>
                      <a:pPr algn="ctr" fontAlgn="ctr"/>
                      <a:r>
                        <a:rPr kumimoji="1" lang="en-US" sz="1800" u="none" strike="noStrike" kern="1200">
                          <a:solidFill>
                            <a:schemeClr val="dk1"/>
                          </a:solidFill>
                          <a:effectLst/>
                          <a:latin typeface="+mn-lt"/>
                          <a:ea typeface="+mn-ea"/>
                          <a:cs typeface="+mn-cs"/>
                        </a:rPr>
                        <a:t>WEB</a:t>
                      </a:r>
                      <a:r>
                        <a:rPr kumimoji="1" lang="ja-JP" altLang="en-US" sz="1800" u="none" strike="noStrike" kern="1200">
                          <a:solidFill>
                            <a:schemeClr val="dk1"/>
                          </a:solidFill>
                          <a:effectLst/>
                          <a:latin typeface="+mn-lt"/>
                          <a:ea typeface="+mn-ea"/>
                          <a:cs typeface="+mn-cs"/>
                        </a:rPr>
                        <a:t>サーバ</a:t>
                      </a:r>
                    </a:p>
                  </a:txBody>
                  <a:tcPr marL="9525" marR="9525" marT="9525" marB="0" anchor="ctr"/>
                </a:tc>
                <a:extLst>
                  <a:ext uri="{0D108BD9-81ED-4DB2-BD59-A6C34878D82A}">
                    <a16:rowId xmlns="" xmlns:a16="http://schemas.microsoft.com/office/drawing/2014/main" val="10000"/>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3</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物理的に冗長化</a:t>
                      </a:r>
                      <a:r>
                        <a:rPr kumimoji="1" lang="ja-JP" altLang="en-US" sz="1800" u="none" strike="noStrike" kern="1200" dirty="0" smtClean="0">
                          <a:solidFill>
                            <a:schemeClr val="dk1"/>
                          </a:solidFill>
                          <a:effectLst/>
                          <a:latin typeface="+mn-lt"/>
                          <a:ea typeface="+mn-ea"/>
                          <a:cs typeface="+mn-cs"/>
                        </a:rPr>
                        <a:t>した検索システム</a:t>
                      </a:r>
                      <a:endParaRPr kumimoji="1" lang="ja-JP" alt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err="1">
                          <a:solidFill>
                            <a:schemeClr val="dk1"/>
                          </a:solidFill>
                          <a:effectLst/>
                          <a:latin typeface="+mn-lt"/>
                          <a:ea typeface="+mn-ea"/>
                          <a:cs typeface="+mn-cs"/>
                        </a:rPr>
                        <a:t>Raspbian</a:t>
                      </a:r>
                      <a:endParaRPr kumimoji="1" lang="en-US"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Apache</a:t>
                      </a:r>
                    </a:p>
                  </a:txBody>
                  <a:tcPr marL="9525" marR="9525" marT="9525" marB="0" anchor="ctr"/>
                </a:tc>
                <a:extLst>
                  <a:ext uri="{0D108BD9-81ED-4DB2-BD59-A6C34878D82A}">
                    <a16:rowId xmlns="" xmlns:a16="http://schemas.microsoft.com/office/drawing/2014/main" val="10001"/>
                  </a:ext>
                </a:extLst>
              </a:tr>
              <a:tr h="568225">
                <a:tc>
                  <a:txBody>
                    <a:bodyPr/>
                    <a:lstStyle/>
                    <a:p>
                      <a:pPr algn="ctr" fontAlgn="ctr"/>
                      <a:r>
                        <a:rPr kumimoji="1" lang="en-US" sz="1800" u="none" strike="noStrike" kern="1200" dirty="0">
                          <a:solidFill>
                            <a:schemeClr val="dk1"/>
                          </a:solidFill>
                          <a:effectLst/>
                          <a:latin typeface="+mn-lt"/>
                          <a:ea typeface="+mn-ea"/>
                          <a:cs typeface="+mn-cs"/>
                        </a:rPr>
                        <a:t>Raspberry Pi 4B 4G</a:t>
                      </a:r>
                    </a:p>
                  </a:txBody>
                  <a:tcPr marL="9525" marR="9525" marT="9525" marB="0" anchor="ctr"/>
                </a:tc>
                <a:tc>
                  <a:txBody>
                    <a:bodyPr/>
                    <a:lstStyle/>
                    <a:p>
                      <a:pPr algn="ctr" fontAlgn="ctr"/>
                      <a:r>
                        <a:rPr kumimoji="1" lang="en-US" altLang="ja-JP" sz="1800" u="none" strike="noStrike" kern="1200">
                          <a:solidFill>
                            <a:schemeClr val="dk1"/>
                          </a:solidFill>
                          <a:effectLst/>
                          <a:latin typeface="+mn-lt"/>
                          <a:ea typeface="+mn-ea"/>
                          <a:cs typeface="+mn-cs"/>
                        </a:rPr>
                        <a:t>1</a:t>
                      </a:r>
                    </a:p>
                  </a:txBody>
                  <a:tcPr marL="9525" marR="9525" marT="9525" marB="0" anchor="ctr"/>
                </a:tc>
                <a:tc>
                  <a:txBody>
                    <a:bodyPr/>
                    <a:lstStyle/>
                    <a:p>
                      <a:pPr algn="ctr" fontAlgn="ctr"/>
                      <a:r>
                        <a:rPr kumimoji="1" lang="ja-JP" altLang="en-US" sz="1800" u="none" strike="noStrike" kern="1200" dirty="0">
                          <a:solidFill>
                            <a:schemeClr val="dk1"/>
                          </a:solidFill>
                          <a:effectLst/>
                          <a:latin typeface="+mn-lt"/>
                          <a:ea typeface="+mn-ea"/>
                          <a:cs typeface="+mn-cs"/>
                        </a:rPr>
                        <a:t>設計・開発した動的ロードバランサ</a:t>
                      </a:r>
                    </a:p>
                  </a:txBody>
                  <a:tcPr marL="9525" marR="9525" marT="9525" marB="0" anchor="ctr"/>
                </a:tc>
                <a:tc>
                  <a:txBody>
                    <a:bodyPr/>
                    <a:lstStyle/>
                    <a:p>
                      <a:pPr algn="ctr" fontAlgn="ctr"/>
                      <a:r>
                        <a:rPr kumimoji="1" lang="en-US" altLang="ja-JP" sz="1800" u="none" strike="noStrike" kern="1200" dirty="0" err="1" smtClean="0">
                          <a:solidFill>
                            <a:schemeClr val="dk1"/>
                          </a:solidFill>
                          <a:effectLst/>
                          <a:latin typeface="+mn-lt"/>
                          <a:ea typeface="+mn-ea"/>
                          <a:cs typeface="+mn-cs"/>
                        </a:rPr>
                        <a:t>Raspbian</a:t>
                      </a:r>
                      <a:endParaRPr kumimoji="1" lang="en-US" altLang="ja-JP" sz="1800" u="none" strike="noStrike" kern="1200" dirty="0">
                        <a:solidFill>
                          <a:schemeClr val="dk1"/>
                        </a:solidFill>
                        <a:effectLst/>
                        <a:latin typeface="+mn-lt"/>
                        <a:ea typeface="+mn-ea"/>
                        <a:cs typeface="+mn-cs"/>
                      </a:endParaRPr>
                    </a:p>
                  </a:txBody>
                  <a:tcPr marL="9525" marR="9525" marT="9525" marB="0" anchor="ctr"/>
                </a:tc>
                <a:tc>
                  <a:txBody>
                    <a:bodyPr/>
                    <a:lstStyle/>
                    <a:p>
                      <a:pPr algn="ctr" fontAlgn="ctr"/>
                      <a:r>
                        <a:rPr kumimoji="1" lang="en-US" sz="1800" u="none" strike="noStrike" kern="1200" dirty="0">
                          <a:solidFill>
                            <a:schemeClr val="dk1"/>
                          </a:solidFill>
                          <a:effectLst/>
                          <a:latin typeface="+mn-lt"/>
                          <a:ea typeface="+mn-ea"/>
                          <a:cs typeface="+mn-cs"/>
                        </a:rPr>
                        <a:t>Nginx</a:t>
                      </a:r>
                    </a:p>
                  </a:txBody>
                  <a:tcPr marL="9525" marR="9525" marT="9525" marB="0" anchor="ctr"/>
                </a:tc>
                <a:extLst>
                  <a:ext uri="{0D108BD9-81ED-4DB2-BD59-A6C34878D82A}">
                    <a16:rowId xmlns="" xmlns:a16="http://schemas.microsoft.com/office/drawing/2014/main" val="10002"/>
                  </a:ext>
                </a:extLst>
              </a:tr>
            </a:tbl>
          </a:graphicData>
        </a:graphic>
      </p:graphicFrame>
      <p:sp>
        <p:nvSpPr>
          <p:cNvPr id="15" name="テキスト ボックス 14"/>
          <p:cNvSpPr txBox="1"/>
          <p:nvPr/>
        </p:nvSpPr>
        <p:spPr>
          <a:xfrm>
            <a:off x="3035642" y="3356549"/>
            <a:ext cx="334816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a:t>-</a:t>
            </a:r>
            <a:r>
              <a:rPr kumimoji="1" lang="en-US" altLang="ja-JP" sz="1600" dirty="0" smtClean="0"/>
              <a:t>1</a:t>
            </a:r>
            <a:r>
              <a:rPr kumimoji="1" lang="ja-JP" altLang="en-US" sz="1600" dirty="0" smtClean="0"/>
              <a:t>実験で使用するハードウェア</a:t>
            </a:r>
            <a:endParaRPr kumimoji="1" lang="ja-JP" altLang="en-US" sz="1600" dirty="0"/>
          </a:p>
        </p:txBody>
      </p:sp>
    </p:spTree>
    <p:extLst>
      <p:ext uri="{BB962C8B-B14F-4D97-AF65-F5344CB8AC3E}">
        <p14:creationId xmlns:p14="http://schemas.microsoft.com/office/powerpoint/2010/main" val="388620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pPr algn="just">
              <a:lnSpc>
                <a:spcPct val="100000"/>
              </a:lnSpc>
            </a:pPr>
            <a:r>
              <a:rPr lang="en-US" altLang="ja-JP" sz="2400" dirty="0"/>
              <a:t>WEB</a:t>
            </a:r>
            <a:r>
              <a:rPr lang="ja-JP" altLang="en-US" sz="2400" dirty="0"/>
              <a:t>サーバは重要なライフラインになりつつある．サービス全体の応答性能や可用性を高めることができる</a:t>
            </a:r>
            <a:r>
              <a:rPr lang="ja-JP" altLang="en-US" sz="2400" dirty="0">
                <a:solidFill>
                  <a:srgbClr val="FF0000"/>
                </a:solidFill>
              </a:rPr>
              <a:t>ロードバランサーの需要は今後増加傾向</a:t>
            </a:r>
            <a:r>
              <a:rPr lang="ja-JP" altLang="en-US" sz="2400" dirty="0"/>
              <a:t>になると予想される．</a:t>
            </a:r>
            <a:endParaRPr lang="en-US" altLang="ja-JP" sz="2400" dirty="0"/>
          </a:p>
          <a:p>
            <a:pPr algn="just">
              <a:lnSpc>
                <a:spcPct val="100000"/>
              </a:lnSpc>
            </a:pPr>
            <a:r>
              <a:rPr lang="ja-JP" altLang="en-US" sz="2400" dirty="0"/>
              <a:t>企業サイトに限らず個人サイトでも必要になりつつある．</a:t>
            </a:r>
            <a:r>
              <a:rPr lang="en-US" altLang="ja-JP" sz="2400" dirty="0"/>
              <a:t>Google</a:t>
            </a:r>
            <a:r>
              <a:rPr lang="ja-JP" altLang="en-US" sz="2400" dirty="0"/>
              <a:t>の発表した情報によると競合サイトと比較し自身のサイトの表示速度が遅いとランキング評価で不利になるとされている．</a:t>
            </a:r>
            <a:r>
              <a:rPr lang="ja-JP" altLang="en-US" sz="2400" dirty="0">
                <a:solidFill>
                  <a:srgbClr val="FF0000"/>
                </a:solidFill>
              </a:rPr>
              <a:t>自身のサイトを上位にランクインさせるためには応答速度も重要な要素</a:t>
            </a:r>
            <a:r>
              <a:rPr lang="ja-JP" altLang="en-US" sz="2400" dirty="0"/>
              <a:t>となる．</a:t>
            </a:r>
          </a:p>
          <a:p>
            <a:pPr algn="just">
              <a:lnSpc>
                <a:spcPct val="100000"/>
              </a:lnSpc>
            </a:pPr>
            <a:r>
              <a:rPr lang="ja-JP" altLang="en-US" sz="2400" dirty="0"/>
              <a:t>個人サイトで高性能なサーバをいくつも作り，負荷分散するのはコスト面で難しい．性能の低いコンピュータや旧式のサーバ等を利用し，</a:t>
            </a:r>
            <a:r>
              <a:rPr lang="ja-JP" altLang="en-US" sz="2400" dirty="0">
                <a:solidFill>
                  <a:srgbClr val="FF0000"/>
                </a:solidFill>
              </a:rPr>
              <a:t>不均一な性能で異種のコンピュータを組み合わせて</a:t>
            </a:r>
            <a:r>
              <a:rPr lang="en-US" altLang="ja-JP" sz="2400" dirty="0">
                <a:solidFill>
                  <a:srgbClr val="FF0000"/>
                </a:solidFill>
              </a:rPr>
              <a:t>WEB</a:t>
            </a:r>
            <a:r>
              <a:rPr lang="ja-JP" altLang="en-US" sz="2400" dirty="0">
                <a:solidFill>
                  <a:srgbClr val="FF0000"/>
                </a:solidFill>
              </a:rPr>
              <a:t>サイトを構築し，ロードバランス</a:t>
            </a:r>
            <a:r>
              <a:rPr lang="ja-JP" altLang="en-US" sz="2400" dirty="0" smtClean="0">
                <a:solidFill>
                  <a:srgbClr val="FF0000"/>
                </a:solidFill>
              </a:rPr>
              <a:t>するケースもある．</a:t>
            </a:r>
            <a:endParaRPr lang="ja-JP" altLang="en-US" sz="2400" dirty="0">
              <a:solidFill>
                <a:srgbClr val="FF0000"/>
              </a:solidFill>
            </a:endParaRP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2</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研究背景（修正前）</a:t>
            </a:r>
            <a:endParaRPr kumimoji="1" lang="ja-JP" altLang="en-US" dirty="0"/>
          </a:p>
        </p:txBody>
      </p:sp>
    </p:spTree>
    <p:extLst>
      <p:ext uri="{BB962C8B-B14F-4D97-AF65-F5344CB8AC3E}">
        <p14:creationId xmlns:p14="http://schemas.microsoft.com/office/powerpoint/2010/main" val="3703854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実験環境</a:t>
            </a:r>
            <a:r>
              <a:rPr lang="en-US" altLang="ja-JP" dirty="0" smtClean="0"/>
              <a:t>2</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20</a:t>
            </a:fld>
            <a:endParaRPr lang="ja-JP" altLang="en-US" dirty="0"/>
          </a:p>
        </p:txBody>
      </p:sp>
      <p:graphicFrame>
        <p:nvGraphicFramePr>
          <p:cNvPr id="12" name="表 11"/>
          <p:cNvGraphicFramePr>
            <a:graphicFrameLocks noGrp="1"/>
          </p:cNvGraphicFramePr>
          <p:nvPr>
            <p:extLst>
              <p:ext uri="{D42A27DB-BD31-4B8C-83A1-F6EECF244321}">
                <p14:modId xmlns:p14="http://schemas.microsoft.com/office/powerpoint/2010/main" val="2044373224"/>
              </p:ext>
            </p:extLst>
          </p:nvPr>
        </p:nvGraphicFramePr>
        <p:xfrm>
          <a:off x="540864" y="1479081"/>
          <a:ext cx="8084152" cy="3318070"/>
        </p:xfrm>
        <a:graphic>
          <a:graphicData uri="http://schemas.openxmlformats.org/drawingml/2006/table">
            <a:tbl>
              <a:tblPr>
                <a:tableStyleId>{5C22544A-7EE6-4342-B048-85BDC9FD1C3A}</a:tableStyleId>
              </a:tblPr>
              <a:tblGrid>
                <a:gridCol w="1337363">
                  <a:extLst>
                    <a:ext uri="{9D8B030D-6E8A-4147-A177-3AD203B41FA5}">
                      <a16:colId xmlns="" xmlns:a16="http://schemas.microsoft.com/office/drawing/2014/main" val="20000"/>
                    </a:ext>
                  </a:extLst>
                </a:gridCol>
                <a:gridCol w="1441622">
                  <a:extLst>
                    <a:ext uri="{9D8B030D-6E8A-4147-A177-3AD203B41FA5}">
                      <a16:colId xmlns="" xmlns:a16="http://schemas.microsoft.com/office/drawing/2014/main" val="20001"/>
                    </a:ext>
                  </a:extLst>
                </a:gridCol>
                <a:gridCol w="2306594">
                  <a:extLst>
                    <a:ext uri="{9D8B030D-6E8A-4147-A177-3AD203B41FA5}">
                      <a16:colId xmlns="" xmlns:a16="http://schemas.microsoft.com/office/drawing/2014/main" val="20002"/>
                    </a:ext>
                  </a:extLst>
                </a:gridCol>
                <a:gridCol w="2998573">
                  <a:extLst>
                    <a:ext uri="{9D8B030D-6E8A-4147-A177-3AD203B41FA5}">
                      <a16:colId xmlns="" xmlns:a16="http://schemas.microsoft.com/office/drawing/2014/main" val="20003"/>
                    </a:ext>
                  </a:extLst>
                </a:gridCol>
              </a:tblGrid>
              <a:tr h="765109">
                <a:tc>
                  <a:txBody>
                    <a:bodyPr/>
                    <a:lstStyle/>
                    <a:p>
                      <a:pPr algn="ctr" fontAlgn="ctr"/>
                      <a:r>
                        <a:rPr lang="ja-JP" altLang="en-US" sz="1800" u="none" strike="noStrike" dirty="0">
                          <a:effectLst/>
                        </a:rPr>
                        <a:t>名称</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a:effectLst/>
                        </a:rPr>
                        <a:t>IP</a:t>
                      </a:r>
                      <a:r>
                        <a:rPr lang="ja-JP" altLang="en-US" sz="1800" u="none" strike="noStrike">
                          <a:effectLst/>
                        </a:rPr>
                        <a:t>アドレス</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変更点</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コマンド</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 xmlns:a16="http://schemas.microsoft.com/office/drawing/2014/main" val="10000"/>
                  </a:ext>
                </a:extLst>
              </a:tr>
              <a:tr h="956688">
                <a:tc>
                  <a:txBody>
                    <a:bodyPr/>
                    <a:lstStyle/>
                    <a:p>
                      <a:pPr algn="ctr" fontAlgn="ctr"/>
                      <a:r>
                        <a:rPr lang="en-US" sz="1800" u="none" strike="noStrike">
                          <a:effectLst/>
                        </a:rPr>
                        <a:t>WEB</a:t>
                      </a:r>
                      <a:r>
                        <a:rPr lang="ja-JP" altLang="en-US" sz="1800" u="none" strike="noStrike">
                          <a:effectLst/>
                        </a:rPr>
                        <a:t>サーバ１</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192.168.1.81</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dirty="0">
                          <a:effectLst/>
                        </a:rPr>
                        <a:t>メモリ：</a:t>
                      </a:r>
                      <a:r>
                        <a:rPr lang="en-US" altLang="ja-JP" sz="1800" u="none" strike="noStrike" dirty="0">
                          <a:effectLst/>
                        </a:rPr>
                        <a:t>4G</a:t>
                      </a:r>
                      <a:r>
                        <a:rPr lang="en-US" altLang="ja-JP" sz="1800" u="none" strike="noStrike" dirty="0" smtClean="0">
                          <a:effectLst/>
                        </a:rPr>
                        <a:t>→1G</a:t>
                      </a:r>
                      <a:r>
                        <a:rPr lang="ja-JP" altLang="en-US" sz="1800" u="none" strike="noStrike" dirty="0">
                          <a:effectLst/>
                        </a:rPr>
                        <a:t>へ</a:t>
                      </a:r>
                      <a:r>
                        <a:rPr lang="en-US" altLang="ja-JP" sz="1800" u="none" strike="noStrike" dirty="0" smtClean="0">
                          <a:effectLst/>
                        </a:rPr>
                        <a:t>(3G</a:t>
                      </a:r>
                      <a:r>
                        <a:rPr lang="ja-JP" altLang="en-US" sz="1800" u="none" strike="noStrike" dirty="0" err="1">
                          <a:effectLst/>
                        </a:rPr>
                        <a:t>のメ</a:t>
                      </a:r>
                      <a:r>
                        <a:rPr lang="ja-JP" altLang="en-US" sz="1800" u="none" strike="noStrike" dirty="0">
                          <a:effectLst/>
                        </a:rPr>
                        <a:t>モリを獲得</a:t>
                      </a:r>
                      <a:r>
                        <a:rPr lang="en-US" altLang="ja-JP" sz="1800" u="none" strike="noStrike" dirty="0">
                          <a:effectLst/>
                        </a:rPr>
                        <a:t>)</a:t>
                      </a:r>
                      <a:endParaRPr lang="en-US" altLang="ja-JP"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sv-SE" sz="1800" u="none" strike="noStrike" dirty="0">
                          <a:effectLst/>
                        </a:rPr>
                        <a:t>stress -m 1 --vm-bytes 3221225472 --vm-hang 0 -q &amp;</a:t>
                      </a:r>
                      <a:endParaRPr lang="sv-SE"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 xmlns:a16="http://schemas.microsoft.com/office/drawing/2014/main" val="10001"/>
                  </a:ext>
                </a:extLst>
              </a:tr>
              <a:tr h="765109">
                <a:tc>
                  <a:txBody>
                    <a:bodyPr/>
                    <a:lstStyle/>
                    <a:p>
                      <a:pPr algn="ctr" fontAlgn="ctr"/>
                      <a:r>
                        <a:rPr lang="en-US" sz="1800" u="none" strike="noStrike">
                          <a:effectLst/>
                        </a:rPr>
                        <a:t>WEB</a:t>
                      </a:r>
                      <a:r>
                        <a:rPr lang="ja-JP" altLang="en-US" sz="1800" u="none" strike="noStrike">
                          <a:effectLst/>
                        </a:rPr>
                        <a:t>サーバ２</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192.168.1.82</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dirty="0">
                          <a:effectLst/>
                        </a:rPr>
                        <a:t>CPU</a:t>
                      </a:r>
                      <a:r>
                        <a:rPr lang="ja-JP" altLang="en-US" sz="1800" u="none" strike="noStrike" dirty="0">
                          <a:effectLst/>
                        </a:rPr>
                        <a:t>使用率を最大に</a:t>
                      </a:r>
                      <a:endParaRPr lang="ja-JP" alt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a:effectLst/>
                        </a:rPr>
                        <a:t>stress -c 4</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 xmlns:a16="http://schemas.microsoft.com/office/drawing/2014/main" val="10002"/>
                  </a:ext>
                </a:extLst>
              </a:tr>
              <a:tr h="765109">
                <a:tc>
                  <a:txBody>
                    <a:bodyPr/>
                    <a:lstStyle/>
                    <a:p>
                      <a:pPr algn="ctr" fontAlgn="ctr"/>
                      <a:r>
                        <a:rPr lang="en-US" sz="1800" u="none" strike="noStrike">
                          <a:effectLst/>
                        </a:rPr>
                        <a:t>WEB</a:t>
                      </a:r>
                      <a:r>
                        <a:rPr lang="ja-JP" altLang="en-US" sz="1800" u="none" strike="noStrike">
                          <a:effectLst/>
                        </a:rPr>
                        <a:t>サーバ３</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altLang="ja-JP" sz="1800" u="none" strike="noStrike">
                          <a:effectLst/>
                        </a:rPr>
                        <a:t>192.168.1.83</a:t>
                      </a:r>
                      <a:endParaRPr lang="en-US" altLang="ja-JP"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ja-JP" altLang="en-US" sz="1800" u="none" strike="noStrike">
                          <a:effectLst/>
                        </a:rPr>
                        <a:t>ネットワークトラフィック</a:t>
                      </a:r>
                      <a:endParaRPr lang="ja-JP" altLang="en-US" sz="1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tc>
                  <a:txBody>
                    <a:bodyPr/>
                    <a:lstStyle/>
                    <a:p>
                      <a:pPr algn="ctr" fontAlgn="ctr"/>
                      <a:r>
                        <a:rPr lang="en-US" sz="1800" u="none" strike="noStrike" dirty="0" err="1" smtClean="0">
                          <a:effectLst/>
                        </a:rPr>
                        <a:t>sudo</a:t>
                      </a:r>
                      <a:r>
                        <a:rPr lang="en-US" sz="1800" u="none" strike="noStrike" dirty="0" smtClean="0">
                          <a:effectLst/>
                        </a:rPr>
                        <a:t> </a:t>
                      </a:r>
                      <a:r>
                        <a:rPr lang="en-US" sz="1800" u="none" strike="noStrike" dirty="0" err="1" smtClean="0">
                          <a:effectLst/>
                        </a:rPr>
                        <a:t>tc</a:t>
                      </a:r>
                      <a:r>
                        <a:rPr lang="en-US" sz="1800" u="none" strike="noStrike" dirty="0" smtClean="0">
                          <a:effectLst/>
                        </a:rPr>
                        <a:t> </a:t>
                      </a:r>
                      <a:r>
                        <a:rPr lang="en-US" sz="1800" u="none" strike="noStrike" dirty="0" err="1" smtClean="0">
                          <a:effectLst/>
                        </a:rPr>
                        <a:t>qdisc</a:t>
                      </a:r>
                      <a:r>
                        <a:rPr lang="en-US" sz="1800" u="none" strike="noStrike" dirty="0" smtClean="0">
                          <a:effectLst/>
                        </a:rPr>
                        <a:t> add dev wlan0 root </a:t>
                      </a:r>
                      <a:r>
                        <a:rPr lang="en-US" sz="1800" u="none" strike="noStrike" dirty="0" err="1" smtClean="0">
                          <a:effectLst/>
                        </a:rPr>
                        <a:t>tbf</a:t>
                      </a:r>
                      <a:r>
                        <a:rPr lang="en-US" sz="1800" u="none" strike="noStrike" dirty="0" smtClean="0">
                          <a:effectLst/>
                        </a:rPr>
                        <a:t> limit 1000b buffer 700b rate 50bps</a:t>
                      </a:r>
                      <a:endParaRPr lang="en-US" sz="1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8204" marR="8204" marT="8204" marB="0" anchor="ctr"/>
                </a:tc>
                <a:extLst>
                  <a:ext uri="{0D108BD9-81ED-4DB2-BD59-A6C34878D82A}">
                    <a16:rowId xmlns="" xmlns:a16="http://schemas.microsoft.com/office/drawing/2014/main" val="10003"/>
                  </a:ext>
                </a:extLst>
              </a:tr>
            </a:tbl>
          </a:graphicData>
        </a:graphic>
      </p:graphicFrame>
      <p:sp>
        <p:nvSpPr>
          <p:cNvPr id="8" name="コンテンツ プレースホルダー 2"/>
          <p:cNvSpPr txBox="1">
            <a:spLocks/>
          </p:cNvSpPr>
          <p:nvPr/>
        </p:nvSpPr>
        <p:spPr>
          <a:xfrm>
            <a:off x="540864" y="5316884"/>
            <a:ext cx="7974486" cy="1039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t>異種のサーバ環境でのロードバランスを再現する為，上記コマンドでラズベリーパイに制限を設ける。</a:t>
            </a:r>
            <a:endParaRPr lang="en-US" altLang="ja-JP" sz="2400" dirty="0" smtClean="0"/>
          </a:p>
        </p:txBody>
      </p:sp>
      <p:sp>
        <p:nvSpPr>
          <p:cNvPr id="9" name="テキスト ボックス 8"/>
          <p:cNvSpPr txBox="1"/>
          <p:nvPr/>
        </p:nvSpPr>
        <p:spPr>
          <a:xfrm>
            <a:off x="2651616" y="4782482"/>
            <a:ext cx="3862647" cy="338554"/>
          </a:xfrm>
          <a:prstGeom prst="rect">
            <a:avLst/>
          </a:prstGeom>
          <a:noFill/>
        </p:spPr>
        <p:txBody>
          <a:bodyPr wrap="square" rtlCol="0">
            <a:spAutoFit/>
          </a:bodyPr>
          <a:lstStyle/>
          <a:p>
            <a:r>
              <a:rPr kumimoji="1" lang="ja-JP" altLang="en-US" sz="1600" dirty="0" smtClean="0"/>
              <a:t>表</a:t>
            </a:r>
            <a:r>
              <a:rPr kumimoji="1" lang="en-US" altLang="ja-JP" sz="1600" dirty="0" smtClean="0"/>
              <a:t>1</a:t>
            </a:r>
            <a:r>
              <a:rPr lang="en-US" altLang="ja-JP" sz="1600" dirty="0" smtClean="0"/>
              <a:t>-</a:t>
            </a:r>
            <a:r>
              <a:rPr kumimoji="1" lang="en-US" altLang="ja-JP" sz="1600" dirty="0" smtClean="0"/>
              <a:t>2</a:t>
            </a:r>
            <a:r>
              <a:rPr kumimoji="1" lang="ja-JP" altLang="en-US" sz="1600" dirty="0" smtClean="0"/>
              <a:t>　異種サーバ環境を再現するコマンド</a:t>
            </a:r>
            <a:endParaRPr kumimoji="1" lang="ja-JP" altLang="en-US" sz="1600" dirty="0"/>
          </a:p>
        </p:txBody>
      </p:sp>
    </p:spTree>
    <p:extLst>
      <p:ext uri="{BB962C8B-B14F-4D97-AF65-F5344CB8AC3E}">
        <p14:creationId xmlns:p14="http://schemas.microsoft.com/office/powerpoint/2010/main" val="251358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1</a:t>
            </a:r>
            <a:r>
              <a:rPr lang="ja-JP" altLang="en-US" dirty="0" smtClean="0"/>
              <a:t>回目（手動：</a:t>
            </a:r>
            <a:r>
              <a:rPr lang="en-US" altLang="ja-JP" dirty="0" smtClean="0"/>
              <a:t>30</a:t>
            </a:r>
            <a:r>
              <a:rPr lang="ja-JP" altLang="en-US" dirty="0" smtClean="0"/>
              <a:t>分毎）</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21</a:t>
            </a:fld>
            <a:endParaRPr lang="ja-JP" altLang="en-US" dirty="0"/>
          </a:p>
        </p:txBody>
      </p:sp>
      <p:pic>
        <p:nvPicPr>
          <p:cNvPr id="15" name="図 14"/>
          <p:cNvPicPr>
            <a:picLocks noChangeAspect="1"/>
          </p:cNvPicPr>
          <p:nvPr/>
        </p:nvPicPr>
        <p:blipFill>
          <a:blip r:embed="rId3"/>
          <a:stretch>
            <a:fillRect/>
          </a:stretch>
        </p:blipFill>
        <p:spPr>
          <a:xfrm>
            <a:off x="458219" y="1627797"/>
            <a:ext cx="4341752" cy="2268663"/>
          </a:xfrm>
          <a:prstGeom prst="rect">
            <a:avLst/>
          </a:prstGeom>
        </p:spPr>
      </p:pic>
      <p:pic>
        <p:nvPicPr>
          <p:cNvPr id="17" name="図 16"/>
          <p:cNvPicPr>
            <a:picLocks noChangeAspect="1"/>
          </p:cNvPicPr>
          <p:nvPr/>
        </p:nvPicPr>
        <p:blipFill>
          <a:blip r:embed="rId4"/>
          <a:stretch>
            <a:fillRect/>
          </a:stretch>
        </p:blipFill>
        <p:spPr>
          <a:xfrm>
            <a:off x="458219" y="4087687"/>
            <a:ext cx="4341754" cy="2268664"/>
          </a:xfrm>
          <a:prstGeom prst="rect">
            <a:avLst/>
          </a:prstGeom>
        </p:spPr>
      </p:pic>
      <p:sp>
        <p:nvSpPr>
          <p:cNvPr id="18" name="テキスト ボックス 17"/>
          <p:cNvSpPr txBox="1"/>
          <p:nvPr/>
        </p:nvSpPr>
        <p:spPr>
          <a:xfrm>
            <a:off x="5177790" y="1953920"/>
            <a:ext cx="3209544" cy="1200329"/>
          </a:xfrm>
          <a:prstGeom prst="rect">
            <a:avLst/>
          </a:prstGeom>
          <a:noFill/>
        </p:spPr>
        <p:txBody>
          <a:bodyPr wrap="square" rtlCol="0">
            <a:spAutoFit/>
          </a:bodyPr>
          <a:lstStyle/>
          <a:p>
            <a:r>
              <a:rPr kumimoji="1" lang="ja-JP" altLang="en-US" sz="3600" dirty="0" smtClean="0"/>
              <a:t>平均：</a:t>
            </a:r>
            <a:r>
              <a:rPr lang="en-US" altLang="ja-JP" sz="3600" dirty="0"/>
              <a:t>1.42333333</a:t>
            </a:r>
            <a:r>
              <a:rPr lang="ja-JP" altLang="en-US" sz="3600" dirty="0"/>
              <a:t> </a:t>
            </a:r>
            <a:endParaRPr kumimoji="1" lang="ja-JP" altLang="en-US" sz="3600" dirty="0"/>
          </a:p>
        </p:txBody>
      </p:sp>
      <p:sp>
        <p:nvSpPr>
          <p:cNvPr id="19" name="テキスト ボックス 18"/>
          <p:cNvSpPr txBox="1"/>
          <p:nvPr/>
        </p:nvSpPr>
        <p:spPr>
          <a:xfrm>
            <a:off x="5177790" y="4617811"/>
            <a:ext cx="3209544" cy="1200329"/>
          </a:xfrm>
          <a:prstGeom prst="rect">
            <a:avLst/>
          </a:prstGeom>
          <a:noFill/>
        </p:spPr>
        <p:txBody>
          <a:bodyPr wrap="square" rtlCol="0">
            <a:spAutoFit/>
          </a:bodyPr>
          <a:lstStyle/>
          <a:p>
            <a:r>
              <a:rPr kumimoji="1" lang="ja-JP" altLang="en-US" sz="3600" dirty="0" smtClean="0"/>
              <a:t>平均：</a:t>
            </a:r>
            <a:r>
              <a:rPr lang="en-US" altLang="ja-JP" sz="3600" dirty="0"/>
              <a:t>0.98016667</a:t>
            </a:r>
            <a:r>
              <a:rPr lang="ja-JP" altLang="en-US" sz="3600" dirty="0"/>
              <a:t>  </a:t>
            </a:r>
            <a:endParaRPr kumimoji="1" lang="ja-JP" altLang="en-US" sz="3600"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en-US" altLang="ja-JP"/>
              <a:t>2021/10/11 15:00~</a:t>
            </a:r>
            <a:endParaRPr kumimoji="1" lang="ja-JP" altLang="en-US" dirty="0"/>
          </a:p>
        </p:txBody>
      </p:sp>
    </p:spTree>
    <p:extLst>
      <p:ext uri="{BB962C8B-B14F-4D97-AF65-F5344CB8AC3E}">
        <p14:creationId xmlns:p14="http://schemas.microsoft.com/office/powerpoint/2010/main" val="205419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回目（自動：</a:t>
            </a:r>
            <a:r>
              <a:rPr lang="en-US" altLang="ja-JP" dirty="0" smtClean="0"/>
              <a:t>5</a:t>
            </a:r>
            <a:r>
              <a:rPr lang="ja-JP" altLang="en-US" dirty="0" smtClean="0"/>
              <a:t>分毎）</a:t>
            </a:r>
            <a:r>
              <a:rPr lang="ja-JP" altLang="en-US" sz="2800" dirty="0" smtClean="0">
                <a:solidFill>
                  <a:srgbClr val="FF0000"/>
                </a:solidFill>
              </a:rPr>
              <a:t>失敗</a:t>
            </a:r>
            <a:endParaRPr kumimoji="1" lang="ja-JP" altLang="en-US" sz="6000"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22</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pic>
        <p:nvPicPr>
          <p:cNvPr id="8" name="図 7"/>
          <p:cNvPicPr>
            <a:picLocks noChangeAspect="1"/>
          </p:cNvPicPr>
          <p:nvPr/>
        </p:nvPicPr>
        <p:blipFill>
          <a:blip r:embed="rId2"/>
          <a:stretch>
            <a:fillRect/>
          </a:stretch>
        </p:blipFill>
        <p:spPr>
          <a:xfrm>
            <a:off x="458219" y="1681545"/>
            <a:ext cx="5200650" cy="3441700"/>
          </a:xfrm>
          <a:prstGeom prst="rect">
            <a:avLst/>
          </a:prstGeom>
        </p:spPr>
      </p:pic>
      <p:sp>
        <p:nvSpPr>
          <p:cNvPr id="10" name="テキスト ボックス 9"/>
          <p:cNvSpPr txBox="1"/>
          <p:nvPr/>
        </p:nvSpPr>
        <p:spPr>
          <a:xfrm rot="5400000">
            <a:off x="2327024" y="533918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pic>
        <p:nvPicPr>
          <p:cNvPr id="12" name="図 11"/>
          <p:cNvPicPr>
            <a:picLocks noChangeAspect="1"/>
          </p:cNvPicPr>
          <p:nvPr/>
        </p:nvPicPr>
        <p:blipFill>
          <a:blip r:embed="rId3"/>
          <a:stretch>
            <a:fillRect/>
          </a:stretch>
        </p:blipFill>
        <p:spPr>
          <a:xfrm>
            <a:off x="458219" y="5854765"/>
            <a:ext cx="5200650" cy="698500"/>
          </a:xfrm>
          <a:prstGeom prst="rect">
            <a:avLst/>
          </a:prstGeom>
        </p:spPr>
      </p:pic>
      <p:sp>
        <p:nvSpPr>
          <p:cNvPr id="21" name="テキスト ボックス 20"/>
          <p:cNvSpPr txBox="1"/>
          <p:nvPr/>
        </p:nvSpPr>
        <p:spPr>
          <a:xfrm>
            <a:off x="5881878" y="3087776"/>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spTree>
    <p:extLst>
      <p:ext uri="{BB962C8B-B14F-4D97-AF65-F5344CB8AC3E}">
        <p14:creationId xmlns:p14="http://schemas.microsoft.com/office/powerpoint/2010/main" val="19079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a:t>実験結果</a:t>
            </a:r>
            <a:r>
              <a:rPr lang="en-US" altLang="ja-JP" dirty="0"/>
              <a:t>2</a:t>
            </a:r>
            <a:r>
              <a:rPr lang="ja-JP" altLang="en-US" dirty="0"/>
              <a:t>回目（自動：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23</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10" name="テキスト ボックス 9"/>
          <p:cNvSpPr txBox="1"/>
          <p:nvPr/>
        </p:nvSpPr>
        <p:spPr>
          <a:xfrm rot="5400000">
            <a:off x="2327024" y="5247749"/>
            <a:ext cx="1463040" cy="923330"/>
          </a:xfrm>
          <a:prstGeom prst="rect">
            <a:avLst/>
          </a:prstGeom>
          <a:noFill/>
        </p:spPr>
        <p:txBody>
          <a:bodyPr wrap="square" rtlCol="0">
            <a:spAutoFit/>
          </a:bodyPr>
          <a:lstStyle/>
          <a:p>
            <a:r>
              <a:rPr lang="ja-JP" altLang="en-US" sz="5400" dirty="0">
                <a:solidFill>
                  <a:schemeClr val="bg2">
                    <a:lumMod val="75000"/>
                  </a:schemeClr>
                </a:solidFill>
              </a:rPr>
              <a:t>～</a:t>
            </a:r>
            <a:endParaRPr kumimoji="1" lang="ja-JP" altLang="en-US" sz="5400" dirty="0">
              <a:solidFill>
                <a:schemeClr val="bg2">
                  <a:lumMod val="75000"/>
                </a:schemeClr>
              </a:solidFill>
            </a:endParaRPr>
          </a:p>
        </p:txBody>
      </p:sp>
      <p:sp>
        <p:nvSpPr>
          <p:cNvPr id="21" name="テキスト ボックス 20"/>
          <p:cNvSpPr txBox="1"/>
          <p:nvPr/>
        </p:nvSpPr>
        <p:spPr>
          <a:xfrm>
            <a:off x="5881878" y="3087776"/>
            <a:ext cx="3209544" cy="1754326"/>
          </a:xfrm>
          <a:prstGeom prst="rect">
            <a:avLst/>
          </a:prstGeom>
          <a:noFill/>
        </p:spPr>
        <p:txBody>
          <a:bodyPr wrap="square" rtlCol="0">
            <a:spAutoFit/>
          </a:bodyPr>
          <a:lstStyle/>
          <a:p>
            <a:r>
              <a:rPr kumimoji="1" lang="ja-JP" altLang="en-US" sz="3600" dirty="0" smtClean="0"/>
              <a:t>平均：</a:t>
            </a:r>
            <a:r>
              <a:rPr lang="en-US" altLang="ja-JP" sz="3600" dirty="0"/>
              <a:t>0.133481452</a:t>
            </a:r>
          </a:p>
          <a:p>
            <a:r>
              <a:rPr lang="ja-JP" altLang="en-US" sz="3600" dirty="0" smtClean="0"/>
              <a:t> </a:t>
            </a:r>
            <a:endParaRPr kumimoji="1" lang="ja-JP" altLang="en-US" sz="3600" dirty="0"/>
          </a:p>
        </p:txBody>
      </p:sp>
      <p:pic>
        <p:nvPicPr>
          <p:cNvPr id="7" name="図 6"/>
          <p:cNvPicPr>
            <a:picLocks noChangeAspect="1"/>
          </p:cNvPicPr>
          <p:nvPr/>
        </p:nvPicPr>
        <p:blipFill>
          <a:blip r:embed="rId2"/>
          <a:stretch>
            <a:fillRect/>
          </a:stretch>
        </p:blipFill>
        <p:spPr>
          <a:xfrm>
            <a:off x="458219" y="1618490"/>
            <a:ext cx="5200650" cy="3441700"/>
          </a:xfrm>
          <a:prstGeom prst="rect">
            <a:avLst/>
          </a:prstGeom>
        </p:spPr>
      </p:pic>
      <p:pic>
        <p:nvPicPr>
          <p:cNvPr id="11" name="図 10"/>
          <p:cNvPicPr>
            <a:picLocks noChangeAspect="1"/>
          </p:cNvPicPr>
          <p:nvPr/>
        </p:nvPicPr>
        <p:blipFill>
          <a:blip r:embed="rId3"/>
          <a:stretch>
            <a:fillRect/>
          </a:stretch>
        </p:blipFill>
        <p:spPr>
          <a:xfrm>
            <a:off x="458219" y="5742434"/>
            <a:ext cx="5200650" cy="698500"/>
          </a:xfrm>
          <a:prstGeom prst="rect">
            <a:avLst/>
          </a:prstGeom>
        </p:spPr>
      </p:pic>
    </p:spTree>
    <p:extLst>
      <p:ext uri="{BB962C8B-B14F-4D97-AF65-F5344CB8AC3E}">
        <p14:creationId xmlns:p14="http://schemas.microsoft.com/office/powerpoint/2010/main" val="1376201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8094726" cy="1325563"/>
          </a:xfrm>
        </p:spPr>
        <p:txBody>
          <a:bodyPr/>
          <a:lstStyle/>
          <a:p>
            <a:r>
              <a:rPr lang="ja-JP" altLang="en-US" dirty="0" smtClean="0"/>
              <a:t>実験結果</a:t>
            </a:r>
            <a:r>
              <a:rPr lang="en-US" altLang="ja-JP" dirty="0" smtClean="0"/>
              <a:t>2</a:t>
            </a:r>
            <a:r>
              <a:rPr lang="ja-JP" altLang="en-US" dirty="0" smtClean="0"/>
              <a:t>回目（</a:t>
            </a:r>
            <a:r>
              <a:rPr lang="ja-JP" altLang="en-US" dirty="0"/>
              <a:t>自動：</a:t>
            </a:r>
            <a:r>
              <a:rPr lang="en-US" altLang="ja-JP" dirty="0"/>
              <a:t>5</a:t>
            </a:r>
            <a:r>
              <a:rPr lang="ja-JP" altLang="en-US" dirty="0"/>
              <a:t>分毎）</a:t>
            </a:r>
            <a:r>
              <a:rPr lang="ja-JP" altLang="en-US" sz="2800" dirty="0">
                <a:solidFill>
                  <a:srgbClr val="FF0000"/>
                </a:solidFill>
              </a:rPr>
              <a:t>失敗</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24</a:t>
            </a:fld>
            <a:endParaRPr lang="ja-JP" altLang="en-US" dirty="0"/>
          </a:p>
        </p:txBody>
      </p:sp>
      <p:sp>
        <p:nvSpPr>
          <p:cNvPr id="20" name="テキスト ボックス 19"/>
          <p:cNvSpPr txBox="1"/>
          <p:nvPr/>
        </p:nvSpPr>
        <p:spPr>
          <a:xfrm>
            <a:off x="458219" y="244632"/>
            <a:ext cx="3648456" cy="369332"/>
          </a:xfrm>
          <a:prstGeom prst="rect">
            <a:avLst/>
          </a:prstGeom>
          <a:noFill/>
        </p:spPr>
        <p:txBody>
          <a:bodyPr wrap="square" rtlCol="0">
            <a:spAutoFit/>
          </a:bodyPr>
          <a:lstStyle/>
          <a:p>
            <a:r>
              <a:rPr lang="ja-JP" altLang="en-US" dirty="0"/>
              <a:t>実施日</a:t>
            </a:r>
            <a:r>
              <a:rPr lang="ja-JP" altLang="en-US" dirty="0" smtClean="0"/>
              <a:t>：</a:t>
            </a:r>
            <a:r>
              <a:rPr lang="en-US" altLang="ja-JP"/>
              <a:t>2021/10/15  </a:t>
            </a:r>
            <a:r>
              <a:rPr lang="en-US" altLang="ja-JP" smtClean="0"/>
              <a:t>23:14:53</a:t>
            </a:r>
            <a:r>
              <a:rPr lang="ja-JP" altLang="en-US" dirty="0" smtClean="0"/>
              <a:t>～</a:t>
            </a:r>
            <a:endParaRPr kumimoji="1" lang="ja-JP" altLang="en-US" dirty="0"/>
          </a:p>
        </p:txBody>
      </p:sp>
      <p:sp>
        <p:nvSpPr>
          <p:cNvPr id="3" name="テキスト ボックス 2"/>
          <p:cNvSpPr txBox="1"/>
          <p:nvPr/>
        </p:nvSpPr>
        <p:spPr>
          <a:xfrm>
            <a:off x="458219" y="4935753"/>
            <a:ext cx="9109710" cy="1292662"/>
          </a:xfrm>
          <a:prstGeom prst="rect">
            <a:avLst/>
          </a:prstGeom>
          <a:noFill/>
        </p:spPr>
        <p:txBody>
          <a:bodyPr wrap="square" rtlCol="0">
            <a:spAutoFit/>
          </a:bodyPr>
          <a:lstStyle/>
          <a:p>
            <a:r>
              <a:rPr lang="ja-JP" altLang="en-US" sz="2600" dirty="0" smtClean="0"/>
              <a:t>「頻度」を見てみると</a:t>
            </a:r>
            <a:r>
              <a:rPr lang="en-US" altLang="ja-JP" sz="2600" dirty="0" smtClean="0"/>
              <a:t>81</a:t>
            </a:r>
            <a:r>
              <a:rPr lang="ja-JP" altLang="en-US" sz="2600" dirty="0" smtClean="0"/>
              <a:t>しかリバースしてない問題に気付いた．</a:t>
            </a:r>
            <a:endParaRPr lang="en-US" altLang="ja-JP" sz="2600" dirty="0" smtClean="0"/>
          </a:p>
          <a:p>
            <a:r>
              <a:rPr kumimoji="1" lang="ja-JP" altLang="en-US" sz="2600" dirty="0" smtClean="0"/>
              <a:t>→</a:t>
            </a:r>
            <a:r>
              <a:rPr kumimoji="1" lang="ja-JP" altLang="en-US" sz="2600" dirty="0" smtClean="0">
                <a:solidFill>
                  <a:srgbClr val="FF0000"/>
                </a:solidFill>
              </a:rPr>
              <a:t>本来、</a:t>
            </a:r>
            <a:r>
              <a:rPr kumimoji="1" lang="en-US" altLang="ja-JP" sz="2600" dirty="0" smtClean="0">
                <a:solidFill>
                  <a:srgbClr val="FF0000"/>
                </a:solidFill>
              </a:rPr>
              <a:t>10</a:t>
            </a:r>
            <a:r>
              <a:rPr kumimoji="1" lang="ja-JP" altLang="en-US" sz="2600" dirty="0" smtClean="0">
                <a:solidFill>
                  <a:srgbClr val="FF0000"/>
                </a:solidFill>
              </a:rPr>
              <a:t>回に</a:t>
            </a:r>
            <a:r>
              <a:rPr kumimoji="1" lang="en-US" altLang="ja-JP" sz="2600" dirty="0" smtClean="0">
                <a:solidFill>
                  <a:srgbClr val="FF0000"/>
                </a:solidFill>
              </a:rPr>
              <a:t>1</a:t>
            </a:r>
            <a:r>
              <a:rPr kumimoji="1" lang="ja-JP" altLang="en-US" sz="2600" dirty="0" smtClean="0">
                <a:solidFill>
                  <a:srgbClr val="FF0000"/>
                </a:solidFill>
              </a:rPr>
              <a:t>回は</a:t>
            </a:r>
            <a:r>
              <a:rPr lang="ja-JP" altLang="en-US" sz="2600" dirty="0">
                <a:solidFill>
                  <a:srgbClr val="FF0000"/>
                </a:solidFill>
              </a:rPr>
              <a:t>別</a:t>
            </a:r>
            <a:r>
              <a:rPr lang="ja-JP" altLang="en-US" sz="2600" dirty="0" smtClean="0">
                <a:solidFill>
                  <a:srgbClr val="FF0000"/>
                </a:solidFill>
              </a:rPr>
              <a:t>のサーバ（</a:t>
            </a:r>
            <a:r>
              <a:rPr lang="en-US" altLang="ja-JP" sz="2600" dirty="0" smtClean="0">
                <a:solidFill>
                  <a:srgbClr val="FF0000"/>
                </a:solidFill>
              </a:rPr>
              <a:t>82</a:t>
            </a:r>
            <a:r>
              <a:rPr lang="ja-JP" altLang="en-US" sz="2600" dirty="0" err="1" smtClean="0">
                <a:solidFill>
                  <a:srgbClr val="FF0000"/>
                </a:solidFill>
              </a:rPr>
              <a:t>、</a:t>
            </a:r>
            <a:r>
              <a:rPr lang="en-US" altLang="ja-JP" sz="2600" dirty="0" smtClean="0">
                <a:solidFill>
                  <a:srgbClr val="FF0000"/>
                </a:solidFill>
              </a:rPr>
              <a:t>83</a:t>
            </a:r>
            <a:r>
              <a:rPr lang="ja-JP" altLang="en-US" sz="2600" dirty="0" smtClean="0">
                <a:solidFill>
                  <a:srgbClr val="FF0000"/>
                </a:solidFill>
              </a:rPr>
              <a:t>）へ割り振る</a:t>
            </a:r>
            <a:r>
              <a:rPr lang="en-US" altLang="ja-JP" sz="2600" dirty="0" smtClean="0">
                <a:solidFill>
                  <a:srgbClr val="FF0000"/>
                </a:solidFill>
              </a:rPr>
              <a:t/>
            </a:r>
            <a:br>
              <a:rPr lang="en-US" altLang="ja-JP" sz="2600" dirty="0" smtClean="0">
                <a:solidFill>
                  <a:srgbClr val="FF0000"/>
                </a:solidFill>
              </a:rPr>
            </a:br>
            <a:r>
              <a:rPr lang="ja-JP" altLang="en-US" sz="2600" dirty="0" smtClean="0"/>
              <a:t>皆さんのアドバイスで気づきました。ありがとうございます．</a:t>
            </a:r>
            <a:endParaRPr kumimoji="1" lang="ja-JP" altLang="en-US" sz="2600" dirty="0"/>
          </a:p>
        </p:txBody>
      </p:sp>
      <p:pic>
        <p:nvPicPr>
          <p:cNvPr id="9" name="図 8"/>
          <p:cNvPicPr>
            <a:picLocks noChangeAspect="1"/>
          </p:cNvPicPr>
          <p:nvPr/>
        </p:nvPicPr>
        <p:blipFill>
          <a:blip r:embed="rId2"/>
          <a:stretch>
            <a:fillRect/>
          </a:stretch>
        </p:blipFill>
        <p:spPr>
          <a:xfrm>
            <a:off x="1380490" y="2190425"/>
            <a:ext cx="6693662" cy="2344913"/>
          </a:xfrm>
          <a:prstGeom prst="rect">
            <a:avLst/>
          </a:prstGeom>
        </p:spPr>
      </p:pic>
    </p:spTree>
    <p:extLst>
      <p:ext uri="{BB962C8B-B14F-4D97-AF65-F5344CB8AC3E}">
        <p14:creationId xmlns:p14="http://schemas.microsoft.com/office/powerpoint/2010/main" val="2378734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8238"/>
            <a:ext cx="7886700" cy="1325563"/>
          </a:xfrm>
        </p:spPr>
        <p:txBody>
          <a:bodyPr>
            <a:normAutofit/>
          </a:bodyPr>
          <a:lstStyle/>
          <a:p>
            <a:r>
              <a:rPr kumimoji="1" lang="en-US" altLang="ja-JP" sz="3600" dirty="0" smtClean="0"/>
              <a:t>2</a:t>
            </a:r>
            <a:r>
              <a:rPr kumimoji="1" lang="ja-JP" altLang="en-US" sz="3600" dirty="0" smtClean="0"/>
              <a:t>回目実験</a:t>
            </a:r>
            <a:r>
              <a:rPr kumimoji="1" lang="en-US" altLang="ja-JP" sz="3600" dirty="0" smtClean="0"/>
              <a:t/>
            </a:r>
            <a:br>
              <a:rPr kumimoji="1" lang="en-US" altLang="ja-JP" sz="3600" dirty="0" smtClean="0"/>
            </a:br>
            <a:r>
              <a:rPr kumimoji="1" lang="ja-JP" altLang="en-US" sz="3600" dirty="0" smtClean="0"/>
              <a:t>提案システムと</a:t>
            </a:r>
            <a:r>
              <a:rPr lang="ja-JP" altLang="en-US" sz="3600" dirty="0" smtClean="0"/>
              <a:t>ラウンドロビンの比較</a:t>
            </a:r>
            <a:endParaRPr kumimoji="1" lang="ja-JP" altLang="en-US" sz="36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25</a:t>
            </a:fld>
            <a:endParaRPr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564381160"/>
              </p:ext>
            </p:extLst>
          </p:nvPr>
        </p:nvGraphicFramePr>
        <p:xfrm>
          <a:off x="628650" y="3766252"/>
          <a:ext cx="5534406"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348265272"/>
              </p:ext>
            </p:extLst>
          </p:nvPr>
        </p:nvGraphicFramePr>
        <p:xfrm>
          <a:off x="628650" y="1190349"/>
          <a:ext cx="5534406" cy="257590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6256782" y="4514827"/>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0.133481452</a:t>
            </a:r>
            <a:endParaRPr lang="en-US" altLang="ja-JP" sz="3600" dirty="0"/>
          </a:p>
        </p:txBody>
      </p:sp>
      <p:sp>
        <p:nvSpPr>
          <p:cNvPr id="10" name="テキスト ボックス 9"/>
          <p:cNvSpPr txBox="1"/>
          <p:nvPr/>
        </p:nvSpPr>
        <p:spPr>
          <a:xfrm>
            <a:off x="6224778" y="1878135"/>
            <a:ext cx="3209544" cy="1200329"/>
          </a:xfrm>
          <a:prstGeom prst="rect">
            <a:avLst/>
          </a:prstGeom>
          <a:noFill/>
        </p:spPr>
        <p:txBody>
          <a:bodyPr wrap="square" rtlCol="0">
            <a:spAutoFit/>
          </a:bodyPr>
          <a:lstStyle/>
          <a:p>
            <a:r>
              <a:rPr kumimoji="1" lang="ja-JP" altLang="en-US" sz="3600" dirty="0" smtClean="0"/>
              <a:t>平均：</a:t>
            </a:r>
            <a:r>
              <a:rPr lang="en-US" altLang="ja-JP" sz="3600" dirty="0" smtClean="0"/>
              <a:t>0.717240041</a:t>
            </a:r>
            <a:r>
              <a:rPr lang="ja-JP" altLang="en-US" sz="3600" dirty="0" smtClean="0"/>
              <a:t> </a:t>
            </a:r>
            <a:endParaRPr kumimoji="1" lang="ja-JP" altLang="en-US" sz="3600" dirty="0"/>
          </a:p>
        </p:txBody>
      </p:sp>
      <p:cxnSp>
        <p:nvCxnSpPr>
          <p:cNvPr id="8" name="直線コネクタ 7"/>
          <p:cNvCxnSpPr/>
          <p:nvPr/>
        </p:nvCxnSpPr>
        <p:spPr>
          <a:xfrm flipH="1">
            <a:off x="786384" y="497900"/>
            <a:ext cx="7728966" cy="56285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p:cNvCxnSpPr/>
          <p:nvPr/>
        </p:nvCxnSpPr>
        <p:spPr>
          <a:xfrm>
            <a:off x="682752" y="545592"/>
            <a:ext cx="8332470" cy="5870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58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実験結果</a:t>
            </a:r>
            <a:r>
              <a:rPr lang="en-US" altLang="ja-JP" dirty="0"/>
              <a:t>2</a:t>
            </a:r>
            <a:r>
              <a:rPr lang="ja-JP" altLang="en-US" dirty="0"/>
              <a:t>回目</a:t>
            </a:r>
            <a:r>
              <a:rPr kumimoji="1" lang="ja-JP" altLang="en-US" dirty="0" smtClean="0"/>
              <a:t>失敗の原因</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26</a:t>
            </a:fld>
            <a:endParaRPr lang="ja-JP" altLang="en-US" dirty="0"/>
          </a:p>
        </p:txBody>
      </p:sp>
      <p:sp>
        <p:nvSpPr>
          <p:cNvPr id="5" name="コンテンツ プレースホルダー 4"/>
          <p:cNvSpPr>
            <a:spLocks noGrp="1"/>
          </p:cNvSpPr>
          <p:nvPr>
            <p:ph idx="1"/>
          </p:nvPr>
        </p:nvSpPr>
        <p:spPr/>
        <p:txBody>
          <a:bodyPr>
            <a:normAutofit lnSpcReduction="10000"/>
          </a:bodyPr>
          <a:lstStyle/>
          <a:p>
            <a:pPr marL="0" indent="0">
              <a:buNone/>
            </a:pPr>
            <a:r>
              <a:rPr lang="ja-JP" altLang="en-US" dirty="0" smtClean="0"/>
              <a:t>書き換えた</a:t>
            </a:r>
            <a:r>
              <a:rPr lang="ja-JP" altLang="en-US" dirty="0"/>
              <a:t>コンフィグ</a:t>
            </a:r>
            <a:r>
              <a:rPr lang="ja-JP" altLang="en-US" dirty="0" smtClean="0"/>
              <a:t>を</a:t>
            </a:r>
            <a:endParaRPr lang="en-US" altLang="ja-JP" dirty="0" smtClean="0"/>
          </a:p>
          <a:p>
            <a:pPr marL="0" indent="0">
              <a:buNone/>
            </a:pPr>
            <a:r>
              <a:rPr lang="ja-JP" altLang="en-US" dirty="0" smtClean="0"/>
              <a:t>ロードバランサ</a:t>
            </a:r>
            <a:r>
              <a:rPr lang="ja-JP" altLang="en-US" dirty="0"/>
              <a:t>に</a:t>
            </a:r>
            <a:r>
              <a:rPr lang="ja-JP" altLang="en-US" u="sng" dirty="0"/>
              <a:t>適応させる</a:t>
            </a:r>
            <a:r>
              <a:rPr lang="ja-JP" altLang="en-US" u="sng" dirty="0" smtClean="0"/>
              <a:t>処理</a:t>
            </a:r>
            <a:endParaRPr lang="en-US" altLang="ja-JP" u="sng" dirty="0"/>
          </a:p>
          <a:p>
            <a:endParaRPr lang="en-US" altLang="ja-JP" dirty="0" smtClean="0"/>
          </a:p>
          <a:p>
            <a:endParaRPr lang="en-US" altLang="ja-JP" dirty="0" smtClean="0"/>
          </a:p>
          <a:p>
            <a:pPr marL="0" indent="0">
              <a:buNone/>
            </a:pPr>
            <a:r>
              <a:rPr lang="en-US" altLang="ja-JP" dirty="0" smtClean="0"/>
              <a:t>NGINX</a:t>
            </a:r>
            <a:r>
              <a:rPr lang="ja-JP" altLang="en-US" dirty="0" smtClean="0"/>
              <a:t>内部でカウント</a:t>
            </a:r>
            <a:r>
              <a:rPr lang="ja-JP" altLang="en-US" dirty="0"/>
              <a:t>をリセットさせて</a:t>
            </a:r>
            <a:r>
              <a:rPr lang="ja-JP" altLang="en-US" dirty="0" smtClean="0"/>
              <a:t>いる？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a:t>前回</a:t>
            </a:r>
            <a:r>
              <a:rPr lang="ja-JP" altLang="en-US" dirty="0" smtClean="0"/>
              <a:t>と最速サーバが変わらなければ適応処理をしないようにプログラムを書き変えた</a:t>
            </a:r>
            <a:endParaRPr lang="en-US" altLang="ja-JP" dirty="0" smtClean="0"/>
          </a:p>
        </p:txBody>
      </p:sp>
      <p:sp>
        <p:nvSpPr>
          <p:cNvPr id="6" name="下矢印 5"/>
          <p:cNvSpPr/>
          <p:nvPr/>
        </p:nvSpPr>
        <p:spPr>
          <a:xfrm>
            <a:off x="3904488" y="2825496"/>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3904488" y="4249769"/>
            <a:ext cx="1463040" cy="82296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368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493" y="90806"/>
            <a:ext cx="7886700" cy="1325563"/>
          </a:xfrm>
        </p:spPr>
        <p:txBody>
          <a:bodyPr/>
          <a:lstStyle/>
          <a:p>
            <a:r>
              <a:rPr lang="ja-JP" altLang="en-US" dirty="0"/>
              <a:t>３</a:t>
            </a:r>
            <a:r>
              <a:rPr lang="ja-JP" altLang="en-US" dirty="0" smtClean="0"/>
              <a:t>回目以降の</a:t>
            </a:r>
            <a:r>
              <a:rPr kumimoji="1" lang="ja-JP" altLang="en-US" dirty="0" smtClean="0"/>
              <a:t>実験報告</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27</a:t>
            </a:fld>
            <a:endParaRPr lang="ja-JP" altLang="en-US" dirty="0"/>
          </a:p>
        </p:txBody>
      </p:sp>
      <p:sp>
        <p:nvSpPr>
          <p:cNvPr id="5" name="コンテンツ プレースホルダー 4"/>
          <p:cNvSpPr>
            <a:spLocks noGrp="1"/>
          </p:cNvSpPr>
          <p:nvPr>
            <p:ph idx="1"/>
          </p:nvPr>
        </p:nvSpPr>
        <p:spPr>
          <a:xfrm>
            <a:off x="201169" y="1196279"/>
            <a:ext cx="8869680" cy="5899151"/>
          </a:xfrm>
        </p:spPr>
        <p:txBody>
          <a:bodyPr>
            <a:normAutofit/>
          </a:bodyPr>
          <a:lstStyle/>
          <a:p>
            <a:r>
              <a:rPr lang="en-US" altLang="ja-JP" dirty="0" smtClean="0"/>
              <a:t>3</a:t>
            </a:r>
            <a:r>
              <a:rPr lang="ja-JP" altLang="en-US" dirty="0" smtClean="0"/>
              <a:t>回目</a:t>
            </a:r>
            <a:r>
              <a:rPr lang="en-US" altLang="ja-JP" dirty="0" smtClean="0"/>
              <a:t>:</a:t>
            </a:r>
            <a:r>
              <a:rPr lang="ja-JP" altLang="en-US" dirty="0" smtClean="0"/>
              <a:t>実験失敗</a:t>
            </a:r>
            <a:r>
              <a:rPr lang="en-US" altLang="ja-JP" dirty="0"/>
              <a:t/>
            </a:r>
            <a:br>
              <a:rPr lang="en-US" altLang="ja-JP" dirty="0"/>
            </a:br>
            <a:r>
              <a:rPr lang="ja-JP" altLang="en-US" sz="2400" dirty="0" smtClean="0"/>
              <a:t>数時間後</a:t>
            </a:r>
            <a:r>
              <a:rPr lang="en-US" altLang="ja-JP" sz="2400" dirty="0"/>
              <a:t>Web</a:t>
            </a:r>
            <a:r>
              <a:rPr lang="ja-JP" altLang="en-US" sz="2400" dirty="0"/>
              <a:t>サーバ</a:t>
            </a:r>
            <a:r>
              <a:rPr lang="en-US" altLang="ja-JP" sz="2400" dirty="0"/>
              <a:t>1</a:t>
            </a:r>
            <a:r>
              <a:rPr lang="ja-JP" altLang="en-US" sz="2400" dirty="0"/>
              <a:t>つが止まってしまった</a:t>
            </a:r>
            <a:r>
              <a:rPr lang="ja-JP" altLang="en-US" sz="2400" dirty="0" smtClean="0"/>
              <a:t>。</a:t>
            </a:r>
            <a:r>
              <a:rPr lang="en-US" altLang="ja-JP" sz="2400" dirty="0" smtClean="0"/>
              <a:t>TC</a:t>
            </a:r>
            <a:r>
              <a:rPr lang="ja-JP" altLang="en-US" sz="2400" dirty="0"/>
              <a:t>コマンドでトラフィック制限を強くしすぎたのが</a:t>
            </a:r>
            <a:r>
              <a:rPr lang="ja-JP" altLang="en-US" sz="2400" dirty="0" smtClean="0"/>
              <a:t>原因か？制限</a:t>
            </a:r>
            <a:r>
              <a:rPr lang="ja-JP" altLang="en-US" sz="2400" dirty="0"/>
              <a:t>を</a:t>
            </a:r>
            <a:r>
              <a:rPr lang="ja-JP" altLang="en-US" sz="2400" dirty="0" smtClean="0"/>
              <a:t>緩和で解決した。</a:t>
            </a:r>
            <a:endParaRPr lang="en-US" altLang="ja-JP" sz="2400" dirty="0" smtClean="0"/>
          </a:p>
          <a:p>
            <a:r>
              <a:rPr lang="en-US" altLang="ja-JP" dirty="0" smtClean="0"/>
              <a:t>4</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81</a:t>
            </a:r>
            <a:r>
              <a:rPr lang="ja-JP" altLang="en-US" sz="2400" dirty="0"/>
              <a:t>以外にリバースされない</a:t>
            </a:r>
            <a:r>
              <a:rPr lang="ja-JP" altLang="en-US" sz="2400" dirty="0" smtClean="0"/>
              <a:t>。（</a:t>
            </a:r>
            <a:r>
              <a:rPr lang="ja-JP" altLang="en-US" sz="2400" dirty="0"/>
              <a:t>手動測定では問題なし。 </a:t>
            </a:r>
            <a:r>
              <a:rPr lang="ja-JP" altLang="en-US" sz="2400" dirty="0" smtClean="0"/>
              <a:t>）</a:t>
            </a:r>
            <a:r>
              <a:rPr lang="ja-JP" altLang="en-US" sz="2400" dirty="0"/>
              <a:t/>
            </a:r>
            <a:br>
              <a:rPr lang="ja-JP" altLang="en-US" sz="2400" dirty="0"/>
            </a:br>
            <a:r>
              <a:rPr lang="ja-JP" altLang="en-US" sz="2400" dirty="0" smtClean="0"/>
              <a:t>キャッシュ→応答速度から問題なさそう。</a:t>
            </a:r>
            <a:r>
              <a:rPr lang="en-US" altLang="ja-JP" sz="2400" dirty="0" smtClean="0"/>
              <a:t/>
            </a:r>
            <a:br>
              <a:rPr lang="en-US" altLang="ja-JP" sz="2400" dirty="0" smtClean="0"/>
            </a:br>
            <a:r>
              <a:rPr lang="ja-JP" altLang="en-US" sz="2400" dirty="0" smtClean="0"/>
              <a:t>自作したプログラムのスクレイピングが原因</a:t>
            </a:r>
            <a:r>
              <a:rPr lang="en-US" altLang="ja-JP" sz="2400" dirty="0" smtClean="0"/>
              <a:t/>
            </a:r>
            <a:br>
              <a:rPr lang="en-US" altLang="ja-JP" sz="2400" dirty="0" smtClean="0"/>
            </a:br>
            <a:r>
              <a:rPr lang="ja-JP" altLang="en-US" sz="2400" dirty="0" smtClean="0"/>
              <a:t>→ラウンドロビンで試すが問題は見つからず。</a:t>
            </a:r>
            <a:endParaRPr lang="en-US" altLang="ja-JP" sz="2400" dirty="0" smtClean="0"/>
          </a:p>
          <a:p>
            <a:r>
              <a:rPr lang="en-US" altLang="ja-JP" dirty="0" smtClean="0"/>
              <a:t>5</a:t>
            </a:r>
            <a:r>
              <a:rPr lang="ja-JP" altLang="en-US" dirty="0" smtClean="0"/>
              <a:t>回目</a:t>
            </a:r>
            <a:r>
              <a:rPr lang="en-US" altLang="ja-JP" dirty="0" smtClean="0"/>
              <a:t>:</a:t>
            </a:r>
            <a:r>
              <a:rPr lang="ja-JP" altLang="en-US" dirty="0" smtClean="0"/>
              <a:t>実験</a:t>
            </a:r>
            <a:r>
              <a:rPr lang="ja-JP" altLang="en-US" dirty="0"/>
              <a:t>失敗。</a:t>
            </a:r>
            <a:br>
              <a:rPr lang="ja-JP" altLang="en-US" dirty="0"/>
            </a:br>
            <a:r>
              <a:rPr lang="en-US" altLang="ja-JP" sz="2400" dirty="0" smtClean="0"/>
              <a:t>4</a:t>
            </a:r>
            <a:r>
              <a:rPr lang="ja-JP" altLang="en-US" sz="2400" dirty="0"/>
              <a:t>回目と同様の結果に</a:t>
            </a:r>
            <a:r>
              <a:rPr lang="ja-JP" altLang="en-US" sz="2400" dirty="0" smtClean="0"/>
              <a:t>。</a:t>
            </a:r>
            <a:r>
              <a:rPr lang="en-US" altLang="ja-JP" sz="2400" dirty="0" smtClean="0"/>
              <a:t>NGINX</a:t>
            </a:r>
            <a:r>
              <a:rPr lang="ja-JP" altLang="en-US" sz="2400" dirty="0" smtClean="0"/>
              <a:t>の</a:t>
            </a:r>
            <a:r>
              <a:rPr lang="ja-JP" altLang="en-US" sz="2400" dirty="0"/>
              <a:t>コンフィグファイルが複数</a:t>
            </a:r>
            <a:r>
              <a:rPr lang="ja-JP" altLang="en-US" sz="2400" dirty="0" smtClean="0"/>
              <a:t>存在しているのに気づく。削除後</a:t>
            </a:r>
            <a:r>
              <a:rPr lang="ja-JP" altLang="en-US" sz="2400" dirty="0"/>
              <a:t>、期待通り動作したので</a:t>
            </a:r>
            <a:r>
              <a:rPr lang="ja-JP" altLang="en-US" sz="2400" dirty="0" smtClean="0"/>
              <a:t>再再再実験</a:t>
            </a:r>
            <a:endParaRPr lang="en-US" altLang="ja-JP" sz="2600" dirty="0" smtClean="0"/>
          </a:p>
          <a:p>
            <a:r>
              <a:rPr lang="en-US" altLang="ja-JP" dirty="0" smtClean="0"/>
              <a:t>6</a:t>
            </a:r>
            <a:r>
              <a:rPr lang="ja-JP" altLang="en-US" dirty="0"/>
              <a:t>回目実験失敗。</a:t>
            </a:r>
            <a:br>
              <a:rPr lang="ja-JP" altLang="en-US" dirty="0"/>
            </a:br>
            <a:r>
              <a:rPr lang="ja-JP" altLang="en-US" sz="2400" dirty="0"/>
              <a:t>計測頻度を</a:t>
            </a:r>
            <a:r>
              <a:rPr lang="en-US" altLang="ja-JP" sz="2400" dirty="0"/>
              <a:t>5</a:t>
            </a:r>
            <a:r>
              <a:rPr lang="ja-JP" altLang="en-US" sz="2400" dirty="0"/>
              <a:t>分から</a:t>
            </a:r>
            <a:r>
              <a:rPr lang="en-US" altLang="ja-JP" sz="2400" dirty="0"/>
              <a:t>30</a:t>
            </a:r>
            <a:r>
              <a:rPr lang="ja-JP" altLang="en-US" sz="2400" dirty="0"/>
              <a:t>秒にした</a:t>
            </a:r>
            <a:r>
              <a:rPr lang="ja-JP" altLang="en-US" sz="2400" dirty="0" smtClean="0"/>
              <a:t>。計測スパンが</a:t>
            </a:r>
            <a:r>
              <a:rPr lang="ja-JP" altLang="en-US" sz="2400" dirty="0"/>
              <a:t>速すぎるとキャッシュに影響されるのを忘れていた</a:t>
            </a:r>
            <a:r>
              <a:rPr lang="ja-JP" altLang="en-US" sz="2400" dirty="0" smtClean="0"/>
              <a:t>。→</a:t>
            </a:r>
            <a:r>
              <a:rPr lang="en-US" altLang="ja-JP" sz="2400" dirty="0"/>
              <a:t>5</a:t>
            </a:r>
            <a:r>
              <a:rPr lang="ja-JP" altLang="en-US" sz="2400" dirty="0"/>
              <a:t>分スパン</a:t>
            </a:r>
            <a:r>
              <a:rPr lang="ja-JP" altLang="en-US" sz="2400" dirty="0" smtClean="0"/>
              <a:t>で</a:t>
            </a:r>
            <a:r>
              <a:rPr lang="ja-JP" altLang="en-US" sz="2400" dirty="0" err="1"/>
              <a:t>再再再</a:t>
            </a:r>
            <a:r>
              <a:rPr lang="ja-JP" altLang="en-US" sz="2400" dirty="0" err="1" smtClean="0"/>
              <a:t>再</a:t>
            </a:r>
            <a:r>
              <a:rPr lang="ja-JP" altLang="en-US" sz="2400" dirty="0"/>
              <a:t>実験</a:t>
            </a:r>
            <a:endParaRPr lang="en-US" altLang="ja-JP" sz="2400" dirty="0" smtClean="0"/>
          </a:p>
        </p:txBody>
      </p:sp>
    </p:spTree>
    <p:extLst>
      <p:ext uri="{BB962C8B-B14F-4D97-AF65-F5344CB8AC3E}">
        <p14:creationId xmlns:p14="http://schemas.microsoft.com/office/powerpoint/2010/main" val="406874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a:t>
            </a:r>
            <a:r>
              <a:rPr lang="ja-JP" altLang="en-US" dirty="0"/>
              <a:t>の独自性</a:t>
            </a:r>
            <a:endParaRPr kumimoji="1" lang="ja-JP" altLang="en-US" dirty="0"/>
          </a:p>
        </p:txBody>
      </p:sp>
      <p:sp>
        <p:nvSpPr>
          <p:cNvPr id="3" name="コンテンツ プレースホルダー 2"/>
          <p:cNvSpPr>
            <a:spLocks noGrp="1"/>
          </p:cNvSpPr>
          <p:nvPr>
            <p:ph idx="1"/>
          </p:nvPr>
        </p:nvSpPr>
        <p:spPr/>
        <p:txBody>
          <a:bodyPr/>
          <a:lstStyle/>
          <a:p>
            <a:r>
              <a:rPr lang="ja-JP" altLang="en-US" dirty="0"/>
              <a:t>ロードバランサに評価する工程があるのでユーザはトラブルに</a:t>
            </a:r>
            <a:r>
              <a:rPr lang="ja-JP" altLang="en-US" dirty="0" smtClean="0"/>
              <a:t>気付ける</a:t>
            </a:r>
            <a:endParaRPr lang="en-US" altLang="ja-JP" dirty="0" smtClean="0"/>
          </a:p>
          <a:p>
            <a:r>
              <a:rPr kumimoji="1" lang="ja-JP" altLang="en-US" dirty="0" smtClean="0"/>
              <a:t>ラズベリーパイという非力なコンピュータでの負荷分散</a:t>
            </a:r>
            <a:endParaRPr kumimoji="1" lang="en-US" altLang="ja-JP" dirty="0" smtClean="0"/>
          </a:p>
          <a:p>
            <a:r>
              <a:rPr lang="ja-JP" altLang="en-US" dirty="0"/>
              <a:t>応答</a:t>
            </a:r>
            <a:r>
              <a:rPr lang="ja-JP" altLang="en-US" dirty="0" smtClean="0"/>
              <a:t>速度</a:t>
            </a:r>
            <a:r>
              <a:rPr lang="en-US" altLang="ja-JP" dirty="0" smtClean="0"/>
              <a:t>LB</a:t>
            </a:r>
            <a:r>
              <a:rPr lang="ja-JP" altLang="en-US" dirty="0" smtClean="0"/>
              <a:t>とラウンドロビン</a:t>
            </a:r>
            <a:r>
              <a:rPr lang="en-US" altLang="ja-JP" dirty="0" smtClean="0"/>
              <a:t>LB</a:t>
            </a:r>
            <a:r>
              <a:rPr lang="ja-JP" altLang="en-US" dirty="0" smtClean="0"/>
              <a:t>の比較</a:t>
            </a:r>
            <a:endParaRPr lang="en-US" altLang="ja-JP" dirty="0" smtClean="0"/>
          </a:p>
          <a:p>
            <a:r>
              <a:rPr kumimoji="1" lang="en-US" altLang="ja-JP" sz="2400" dirty="0" smtClean="0"/>
              <a:t>NGINX</a:t>
            </a:r>
            <a:r>
              <a:rPr lang="ja-JP" altLang="en-US" sz="2400" dirty="0" smtClean="0"/>
              <a:t>環境なら再現可能</a:t>
            </a:r>
            <a:endParaRPr kumimoji="1" lang="ja-JP" altLang="en-US" sz="2400"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28</a:t>
            </a:fld>
            <a:endParaRPr lang="ja-JP" altLang="en-US" dirty="0"/>
          </a:p>
        </p:txBody>
      </p:sp>
    </p:spTree>
    <p:extLst>
      <p:ext uri="{BB962C8B-B14F-4D97-AF65-F5344CB8AC3E}">
        <p14:creationId xmlns:p14="http://schemas.microsoft.com/office/powerpoint/2010/main" val="1188378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提案システムの動作の様子</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29</a:t>
            </a:fld>
            <a:endParaRPr lang="ja-JP" altLang="en-US" dirty="0"/>
          </a:p>
        </p:txBody>
      </p:sp>
      <p:pic>
        <p:nvPicPr>
          <p:cNvPr id="8" name="図 7"/>
          <p:cNvPicPr>
            <a:picLocks noChangeAspect="1"/>
          </p:cNvPicPr>
          <p:nvPr/>
        </p:nvPicPr>
        <p:blipFill>
          <a:blip r:embed="rId2"/>
          <a:stretch>
            <a:fillRect/>
          </a:stretch>
        </p:blipFill>
        <p:spPr>
          <a:xfrm>
            <a:off x="4572000" y="1585182"/>
            <a:ext cx="4009292" cy="4352332"/>
          </a:xfrm>
          <a:prstGeom prst="rect">
            <a:avLst/>
          </a:prstGeom>
        </p:spPr>
      </p:pic>
      <p:pic>
        <p:nvPicPr>
          <p:cNvPr id="6" name="図 5"/>
          <p:cNvPicPr>
            <a:picLocks noChangeAspect="1"/>
          </p:cNvPicPr>
          <p:nvPr/>
        </p:nvPicPr>
        <p:blipFill>
          <a:blip r:embed="rId3"/>
          <a:stretch>
            <a:fillRect/>
          </a:stretch>
        </p:blipFill>
        <p:spPr>
          <a:xfrm>
            <a:off x="206619" y="2451668"/>
            <a:ext cx="4132385" cy="2319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35169" y="5024678"/>
            <a:ext cx="4475284" cy="830997"/>
          </a:xfrm>
          <a:prstGeom prst="rect">
            <a:avLst/>
          </a:prstGeom>
          <a:noFill/>
        </p:spPr>
        <p:txBody>
          <a:bodyPr wrap="square" rtlCol="0">
            <a:spAutoFit/>
          </a:bodyPr>
          <a:lstStyle/>
          <a:p>
            <a:pPr algn="ctr"/>
            <a:r>
              <a:rPr kumimoji="1" lang="ja-JP" altLang="en-US" sz="2400" b="1" dirty="0" smtClean="0"/>
              <a:t>提案システム</a:t>
            </a:r>
            <a:r>
              <a:rPr kumimoji="1" lang="en-US" altLang="ja-JP" sz="2400" b="1" dirty="0" smtClean="0"/>
              <a:t>LB</a:t>
            </a:r>
            <a:r>
              <a:rPr kumimoji="1" lang="ja-JP" altLang="en-US" sz="2400" b="1" dirty="0" smtClean="0"/>
              <a:t>へ</a:t>
            </a:r>
            <a:r>
              <a:rPr kumimoji="1" lang="en-US" altLang="ja-JP" sz="2400" b="1" dirty="0" smtClean="0"/>
              <a:t/>
            </a:r>
            <a:br>
              <a:rPr kumimoji="1" lang="en-US" altLang="ja-JP" sz="2400" b="1" dirty="0" smtClean="0"/>
            </a:br>
            <a:r>
              <a:rPr kumimoji="1" lang="ja-JP" altLang="en-US" sz="2400" b="1" dirty="0" smtClean="0"/>
              <a:t>ブラウザからアクセス</a:t>
            </a:r>
            <a:endParaRPr kumimoji="1" lang="ja-JP" altLang="en-US" sz="2400" b="1" dirty="0"/>
          </a:p>
        </p:txBody>
      </p:sp>
      <p:sp>
        <p:nvSpPr>
          <p:cNvPr id="11" name="テキスト ボックス 10"/>
          <p:cNvSpPr txBox="1"/>
          <p:nvPr/>
        </p:nvSpPr>
        <p:spPr>
          <a:xfrm>
            <a:off x="4339004" y="5967022"/>
            <a:ext cx="4475284" cy="461665"/>
          </a:xfrm>
          <a:prstGeom prst="rect">
            <a:avLst/>
          </a:prstGeom>
          <a:noFill/>
        </p:spPr>
        <p:txBody>
          <a:bodyPr wrap="square" rtlCol="0">
            <a:spAutoFit/>
          </a:bodyPr>
          <a:lstStyle/>
          <a:p>
            <a:pPr algn="ctr"/>
            <a:r>
              <a:rPr lang="ja-JP" altLang="en-US" sz="2400" b="1" dirty="0" smtClean="0"/>
              <a:t>処理過程</a:t>
            </a:r>
            <a:r>
              <a:rPr kumimoji="1" lang="ja-JP" altLang="en-US" sz="2400" b="1" dirty="0" smtClean="0"/>
              <a:t>を出力するコンソール</a:t>
            </a:r>
            <a:endParaRPr kumimoji="1" lang="ja-JP" altLang="en-US" sz="2400" b="1" dirty="0"/>
          </a:p>
        </p:txBody>
      </p:sp>
    </p:spTree>
    <p:extLst>
      <p:ext uri="{BB962C8B-B14F-4D97-AF65-F5344CB8AC3E}">
        <p14:creationId xmlns:p14="http://schemas.microsoft.com/office/powerpoint/2010/main" val="864206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28249" y="1494132"/>
            <a:ext cx="8303683" cy="4904300"/>
          </a:xfrm>
        </p:spPr>
        <p:txBody>
          <a:bodyPr>
            <a:noAutofit/>
          </a:bodyPr>
          <a:lstStyle/>
          <a:p>
            <a:r>
              <a:rPr lang="ja-JP" altLang="ja-JP" dirty="0"/>
              <a:t>大企業だけでなく中小企業や個人のサイトでもサービスが拡大するにつれて</a:t>
            </a:r>
            <a:r>
              <a:rPr lang="en-US" altLang="ja-JP" dirty="0"/>
              <a:t>Web</a:t>
            </a:r>
            <a:r>
              <a:rPr lang="ja-JP" altLang="ja-JP" dirty="0"/>
              <a:t>の負荷分散が可能</a:t>
            </a:r>
            <a:r>
              <a:rPr lang="ja-JP" altLang="ja-JP" dirty="0" smtClean="0"/>
              <a:t>な</a:t>
            </a:r>
            <a:r>
              <a:rPr lang="ja-JP" altLang="en-US" dirty="0"/>
              <a:t>「</a:t>
            </a:r>
            <a:r>
              <a:rPr lang="ja-JP" altLang="ja-JP" dirty="0" smtClean="0"/>
              <a:t>サーバロードバランシング</a:t>
            </a:r>
            <a:r>
              <a:rPr lang="ja-JP" altLang="en-US" dirty="0" smtClean="0"/>
              <a:t>」</a:t>
            </a:r>
            <a:r>
              <a:rPr lang="ja-JP" altLang="ja-JP" dirty="0" smtClean="0"/>
              <a:t>は</a:t>
            </a:r>
            <a:r>
              <a:rPr lang="ja-JP" altLang="ja-JP" dirty="0"/>
              <a:t>重要視される</a:t>
            </a:r>
            <a:r>
              <a:rPr lang="ja-JP" altLang="ja-JP" dirty="0" smtClean="0"/>
              <a:t>．</a:t>
            </a:r>
            <a:endParaRPr lang="en-US" altLang="ja-JP" dirty="0" smtClean="0"/>
          </a:p>
          <a:p>
            <a:r>
              <a:rPr lang="en-US" altLang="ja-JP" dirty="0" smtClean="0"/>
              <a:t>SEO</a:t>
            </a:r>
            <a:r>
              <a:rPr lang="en-US" altLang="ja-JP" dirty="0"/>
              <a:t>(</a:t>
            </a:r>
            <a:r>
              <a:rPr lang="ja-JP" altLang="ja-JP" dirty="0"/>
              <a:t>検索エンジン最適化</a:t>
            </a:r>
            <a:r>
              <a:rPr lang="en-US" altLang="ja-JP" dirty="0"/>
              <a:t>)</a:t>
            </a:r>
            <a:r>
              <a:rPr lang="ja-JP" altLang="ja-JP" dirty="0"/>
              <a:t>の観点から，競合サイトと比較し自身のサイトの表示速度が遅いとランキング評価で不利になるとされて</a:t>
            </a:r>
            <a:r>
              <a:rPr lang="ja-JP" altLang="ja-JP" dirty="0" smtClean="0"/>
              <a:t>いる</a:t>
            </a:r>
            <a:r>
              <a:rPr lang="en-US" altLang="ja-JP" dirty="0"/>
              <a:t>[Daniel </a:t>
            </a:r>
            <a:r>
              <a:rPr lang="en-US" altLang="ja-JP" dirty="0" smtClean="0"/>
              <a:t>2017]</a:t>
            </a:r>
            <a:r>
              <a:rPr lang="ja-JP" altLang="en-US" dirty="0" smtClean="0"/>
              <a:t>為</a:t>
            </a:r>
            <a:r>
              <a:rPr lang="ja-JP" altLang="ja-JP" dirty="0" smtClean="0"/>
              <a:t>，</a:t>
            </a:r>
            <a:r>
              <a:rPr lang="ja-JP" altLang="ja-JP" dirty="0"/>
              <a:t>負荷分散時にも応答速度に配慮する必要がある</a:t>
            </a:r>
            <a:r>
              <a:rPr lang="ja-JP" altLang="ja-JP" dirty="0" smtClean="0"/>
              <a:t>．</a:t>
            </a:r>
            <a:endParaRPr lang="en-US" altLang="ja-JP" dirty="0" smtClean="0"/>
          </a:p>
          <a:p>
            <a:r>
              <a:rPr lang="ja-JP" altLang="ja-JP" dirty="0" smtClean="0"/>
              <a:t>通常</a:t>
            </a:r>
            <a:r>
              <a:rPr lang="ja-JP" altLang="ja-JP" dirty="0"/>
              <a:t>ロードバランサのリバース先であるサーバ郡は同性能であることが</a:t>
            </a:r>
            <a:r>
              <a:rPr lang="ja-JP" altLang="ja-JP" dirty="0" smtClean="0"/>
              <a:t>望ましいとされている．</a:t>
            </a:r>
            <a:r>
              <a:rPr lang="ja-JP" altLang="ja-JP" dirty="0"/>
              <a:t>しかし，リプレイスによって導入された新しいサーバと旧式のサーバを混合して負荷分散に利用されることも個人や中小企業を中心に見受けられる．</a:t>
            </a:r>
          </a:p>
        </p:txBody>
      </p:sp>
      <p:sp>
        <p:nvSpPr>
          <p:cNvPr id="4" name="スライド番号プレースホルダー 3"/>
          <p:cNvSpPr>
            <a:spLocks noGrp="1"/>
          </p:cNvSpPr>
          <p:nvPr>
            <p:ph type="sldNum" sz="quarter" idx="12"/>
          </p:nvPr>
        </p:nvSpPr>
        <p:spPr>
          <a:xfrm>
            <a:off x="6466042" y="6097406"/>
            <a:ext cx="2057400" cy="365125"/>
          </a:xfrm>
        </p:spPr>
        <p:txBody>
          <a:bodyPr/>
          <a:lstStyle/>
          <a:p>
            <a:fld id="{B4451160-128F-4DAD-AE29-4A8CC0E7B9E9}" type="slidenum">
              <a:rPr kumimoji="1" lang="ja-JP" altLang="en-US" smtClean="0"/>
              <a:t>3</a:t>
            </a:fld>
            <a:endParaRPr kumimoji="1" lang="ja-JP" altLang="en-US"/>
          </a:p>
        </p:txBody>
      </p:sp>
      <p:sp>
        <p:nvSpPr>
          <p:cNvPr id="8" name="タイトル 7"/>
          <p:cNvSpPr>
            <a:spLocks noGrp="1"/>
          </p:cNvSpPr>
          <p:nvPr>
            <p:ph type="title"/>
          </p:nvPr>
        </p:nvSpPr>
        <p:spPr/>
        <p:txBody>
          <a:bodyPr/>
          <a:lstStyle/>
          <a:p>
            <a:r>
              <a:rPr kumimoji="1" lang="ja-JP" altLang="en-US" dirty="0" smtClean="0"/>
              <a:t>研究背景</a:t>
            </a:r>
            <a:endParaRPr kumimoji="1" lang="ja-JP" altLang="en-US" dirty="0"/>
          </a:p>
        </p:txBody>
      </p:sp>
    </p:spTree>
    <p:extLst>
      <p:ext uri="{BB962C8B-B14F-4D97-AF65-F5344CB8AC3E}">
        <p14:creationId xmlns:p14="http://schemas.microsoft.com/office/powerpoint/2010/main" val="39459637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参考文献</a:t>
            </a:r>
            <a:endParaRPr kumimoji="1" lang="ja-JP" altLang="en-US" dirty="0"/>
          </a:p>
        </p:txBody>
      </p:sp>
      <p:sp>
        <p:nvSpPr>
          <p:cNvPr id="3" name="コンテンツ プレースホルダー 2"/>
          <p:cNvSpPr>
            <a:spLocks noGrp="1"/>
          </p:cNvSpPr>
          <p:nvPr>
            <p:ph idx="1"/>
          </p:nvPr>
        </p:nvSpPr>
        <p:spPr>
          <a:xfrm>
            <a:off x="628650" y="1606168"/>
            <a:ext cx="7886700" cy="4602607"/>
          </a:xfrm>
        </p:spPr>
        <p:txBody>
          <a:bodyPr>
            <a:normAutofit fontScale="92500" lnSpcReduction="10000"/>
          </a:bodyPr>
          <a:lstStyle/>
          <a:p>
            <a:pPr marL="0" indent="0">
              <a:buNone/>
            </a:pPr>
            <a:r>
              <a:rPr lang="ja-JP" altLang="en-US" b="1" u="sng" dirty="0" smtClean="0"/>
              <a:t>ページの表示速度と</a:t>
            </a:r>
            <a:r>
              <a:rPr lang="en-US" altLang="ja-JP" b="1" u="sng" dirty="0" smtClean="0"/>
              <a:t>SEO</a:t>
            </a:r>
            <a:r>
              <a:rPr lang="ja-JP" altLang="en-US" b="1" u="sng" dirty="0" smtClean="0"/>
              <a:t>の関係</a:t>
            </a:r>
            <a:endParaRPr lang="en-US" altLang="ja-JP" b="1" u="sng" dirty="0" smtClean="0"/>
          </a:p>
          <a:p>
            <a:pPr marL="0" indent="0">
              <a:buNone/>
            </a:pPr>
            <a:r>
              <a:rPr lang="en-US" altLang="ja-JP" dirty="0" smtClean="0"/>
              <a:t>[</a:t>
            </a:r>
            <a:r>
              <a:rPr lang="en-US" altLang="ja-JP" dirty="0"/>
              <a:t>Daniel</a:t>
            </a:r>
            <a:r>
              <a:rPr lang="en-US" altLang="ja-JP" dirty="0" smtClean="0"/>
              <a:t> 2017]Daniel An.</a:t>
            </a:r>
            <a:r>
              <a:rPr lang="en-US" altLang="ja-JP" dirty="0" smtClean="0">
                <a:latin typeface="ＭＳ Ｐゴシック" panose="020B0600070205080204" pitchFamily="50" charset="-128"/>
              </a:rPr>
              <a:t> </a:t>
            </a:r>
            <a:r>
              <a:rPr lang="en-US" altLang="ja-JP" dirty="0"/>
              <a:t>Find out how you stack up to new industry benchmarks for mobile page </a:t>
            </a:r>
            <a:r>
              <a:rPr lang="en-US" altLang="ja-JP" dirty="0" err="1" smtClean="0"/>
              <a:t>speed.p</a:t>
            </a:r>
            <a:endParaRPr lang="en-US" altLang="ja-JP" dirty="0"/>
          </a:p>
          <a:p>
            <a:pPr marL="0" indent="0">
              <a:buNone/>
            </a:pPr>
            <a:r>
              <a:rPr lang="en-US" altLang="ja-JP" dirty="0" smtClean="0">
                <a:latin typeface="ＭＳ Ｐゴシック" panose="020B0600070205080204" pitchFamily="50" charset="-128"/>
              </a:rPr>
              <a:t>(2017-02)</a:t>
            </a:r>
          </a:p>
          <a:p>
            <a:pPr marL="0" indent="0">
              <a:buNone/>
            </a:pPr>
            <a:r>
              <a:rPr lang="ja-JP" altLang="ja-JP" b="1" u="sng" dirty="0" smtClean="0"/>
              <a:t>反応</a:t>
            </a:r>
            <a:r>
              <a:rPr lang="ja-JP" altLang="ja-JP" b="1" u="sng" dirty="0"/>
              <a:t>時間の遅延と、それに対するユーザの反応</a:t>
            </a:r>
            <a:endParaRPr lang="en-US" altLang="ja-JP" b="1" u="sng" dirty="0" smtClean="0">
              <a:latin typeface="ＭＳ Ｐゴシック" panose="020B0600070205080204" pitchFamily="50" charset="-128"/>
            </a:endParaRPr>
          </a:p>
          <a:p>
            <a:pPr marL="0" indent="0">
              <a:buNone/>
            </a:pPr>
            <a:r>
              <a:rPr lang="en-US" altLang="ja-JP" dirty="0" smtClean="0">
                <a:latin typeface="ＭＳ Ｐゴシック" panose="020B0600070205080204" pitchFamily="50" charset="-128"/>
              </a:rPr>
              <a:t>[Paul 2014] </a:t>
            </a:r>
            <a:r>
              <a:rPr lang="en-US" altLang="ja-JP" dirty="0">
                <a:latin typeface="ＭＳ Ｐゴシック" panose="020B0600070205080204" pitchFamily="50" charset="-128"/>
              </a:rPr>
              <a:t>Paul </a:t>
            </a:r>
            <a:r>
              <a:rPr lang="en-US" altLang="ja-JP" dirty="0" err="1" smtClean="0">
                <a:latin typeface="ＭＳ Ｐゴシック" panose="020B0600070205080204" pitchFamily="50" charset="-128"/>
              </a:rPr>
              <a:t>Kinlan.</a:t>
            </a:r>
            <a:r>
              <a:rPr lang="en-US" altLang="ja-JP" dirty="0" err="1" smtClean="0"/>
              <a:t>What</a:t>
            </a:r>
            <a:r>
              <a:rPr lang="en-US" altLang="ja-JP" dirty="0" smtClean="0"/>
              <a:t> </a:t>
            </a:r>
            <a:r>
              <a:rPr lang="en-US" altLang="ja-JP" dirty="0"/>
              <a:t>do people want from a news experience</a:t>
            </a:r>
            <a:r>
              <a:rPr lang="en-US" altLang="ja-JP" dirty="0" smtClean="0"/>
              <a:t>?</a:t>
            </a:r>
            <a:r>
              <a:rPr lang="en-US" altLang="ja-JP" dirty="0">
                <a:latin typeface="ＭＳ Ｐゴシック" panose="020B0600070205080204" pitchFamily="50" charset="-128"/>
              </a:rPr>
              <a:t> (2014-12-8</a:t>
            </a:r>
            <a:r>
              <a:rPr lang="en-US" altLang="ja-JP" dirty="0" smtClean="0">
                <a:latin typeface="ＭＳ Ｐゴシック" panose="020B0600070205080204" pitchFamily="50" charset="-128"/>
              </a:rPr>
              <a:t>)</a:t>
            </a:r>
          </a:p>
          <a:p>
            <a:pPr marL="0" indent="0">
              <a:buNone/>
            </a:pPr>
            <a:r>
              <a:rPr lang="en-US" altLang="ja-JP" b="1" u="sng" dirty="0"/>
              <a:t>Web</a:t>
            </a:r>
            <a:r>
              <a:rPr lang="ja-JP" altLang="en-US" b="1" u="sng" dirty="0" smtClean="0"/>
              <a:t>パフォーマンス</a:t>
            </a:r>
            <a:r>
              <a:rPr lang="ja-JP" altLang="en-US" u="sng" dirty="0" smtClean="0"/>
              <a:t>の計測・最適化</a:t>
            </a:r>
            <a:r>
              <a:rPr lang="en-US" altLang="ja-JP" u="sng" dirty="0" smtClean="0"/>
              <a:t>(RAIL</a:t>
            </a:r>
            <a:r>
              <a:rPr lang="ja-JP" altLang="en-US" u="sng" dirty="0" smtClean="0"/>
              <a:t>モデル</a:t>
            </a:r>
            <a:r>
              <a:rPr lang="en-US" altLang="ja-JP" u="sng" dirty="0" smtClean="0"/>
              <a:t>)</a:t>
            </a:r>
          </a:p>
          <a:p>
            <a:pPr marL="0" indent="0">
              <a:buNone/>
            </a:pPr>
            <a:r>
              <a:rPr lang="en-US" altLang="ja-JP" dirty="0" smtClean="0"/>
              <a:t>[Google 2018]Google </a:t>
            </a:r>
            <a:r>
              <a:rPr lang="en-US" altLang="ja-JP" dirty="0"/>
              <a:t>Inc. The RAIL Performance Model. https://developers.google.com/web/ tools/chrome-</a:t>
            </a:r>
            <a:r>
              <a:rPr lang="en-US" altLang="ja-JP" dirty="0" err="1"/>
              <a:t>devtools</a:t>
            </a:r>
            <a:r>
              <a:rPr lang="en-US" altLang="ja-JP" dirty="0"/>
              <a:t>/profile/evaluate-performance/rail, 2018.</a:t>
            </a:r>
            <a:endParaRPr lang="ja-JP" altLang="en-US" dirty="0">
              <a:latin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30</a:t>
            </a:fld>
            <a:endParaRPr lang="ja-JP" altLang="en-US" dirty="0"/>
          </a:p>
        </p:txBody>
      </p:sp>
    </p:spTree>
    <p:extLst>
      <p:ext uri="{BB962C8B-B14F-4D97-AF65-F5344CB8AC3E}">
        <p14:creationId xmlns:p14="http://schemas.microsoft.com/office/powerpoint/2010/main" val="664081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5477324"/>
          </a:xfrm>
        </p:spPr>
        <p:txBody>
          <a:bodyPr>
            <a:normAutofit/>
          </a:bodyPr>
          <a:lstStyle/>
          <a:p>
            <a:pPr algn="ctr"/>
            <a:r>
              <a:rPr lang="ja-JP" altLang="en-US" sz="6600" dirty="0" smtClean="0"/>
              <a:t>これまで行ってきた</a:t>
            </a:r>
            <a:r>
              <a:rPr lang="en-US" altLang="ja-JP" sz="6600" dirty="0" smtClean="0"/>
              <a:t/>
            </a:r>
            <a:br>
              <a:rPr lang="en-US" altLang="ja-JP" sz="6600" dirty="0" smtClean="0"/>
            </a:br>
            <a:r>
              <a:rPr lang="ja-JP" altLang="en-US" sz="6600" dirty="0" smtClean="0"/>
              <a:t>研究で使う技術の調査や自作プログラムの説明、動作の説明などは↓</a:t>
            </a:r>
            <a:endParaRPr kumimoji="1" lang="ja-JP" altLang="en-US" sz="66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31</a:t>
            </a:fld>
            <a:endParaRPr kumimoji="1" lang="ja-JP" altLang="en-US"/>
          </a:p>
        </p:txBody>
      </p:sp>
    </p:spTree>
    <p:extLst>
      <p:ext uri="{BB962C8B-B14F-4D97-AF65-F5344CB8AC3E}">
        <p14:creationId xmlns:p14="http://schemas.microsoft.com/office/powerpoint/2010/main" val="31089810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method2</a:t>
            </a:r>
            <a:r>
              <a:rPr lang="ja-JP" altLang="en-US" dirty="0"/>
              <a:t>動作の様子</a:t>
            </a:r>
            <a:endParaRPr kumimoji="1" lang="ja-JP" altLang="en-US" dirty="0"/>
          </a:p>
        </p:txBody>
      </p:sp>
      <p:pic>
        <p:nvPicPr>
          <p:cNvPr id="5" name="method2動作の様子">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03263" y="1833717"/>
            <a:ext cx="7735887" cy="4351338"/>
          </a:xfrm>
        </p:spPr>
      </p:pic>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32</a:t>
            </a:fld>
            <a:endParaRPr lang="ja-JP" altLang="en-US" dirty="0"/>
          </a:p>
        </p:txBody>
      </p:sp>
    </p:spTree>
    <p:extLst>
      <p:ext uri="{BB962C8B-B14F-4D97-AF65-F5344CB8AC3E}">
        <p14:creationId xmlns:p14="http://schemas.microsoft.com/office/powerpoint/2010/main" val="21520304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下矢印 17"/>
          <p:cNvSpPr/>
          <p:nvPr/>
        </p:nvSpPr>
        <p:spPr>
          <a:xfrm rot="15314242">
            <a:off x="4399049" y="5454966"/>
            <a:ext cx="639774" cy="1159345"/>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80848" y="5305297"/>
            <a:ext cx="3984215" cy="1416179"/>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2" name="正方形/長方形 11"/>
          <p:cNvSpPr/>
          <p:nvPr/>
        </p:nvSpPr>
        <p:spPr>
          <a:xfrm>
            <a:off x="372536" y="1074153"/>
            <a:ext cx="3984215" cy="2976897"/>
          </a:xfrm>
          <a:prstGeom prst="rect">
            <a:avLst/>
          </a:prstGeom>
          <a:solidFill>
            <a:srgbClr val="BD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a:r>
            <a:br>
              <a:rPr kumimoji="1" lang="en-US" altLang="ja-JP" dirty="0" smtClean="0"/>
            </a:br>
            <a:endParaRPr kumimoji="1" lang="ja-JP" altLang="en-US" dirty="0"/>
          </a:p>
        </p:txBody>
      </p:sp>
      <p:sp>
        <p:nvSpPr>
          <p:cNvPr id="13" name="テキスト ボックス 12"/>
          <p:cNvSpPr txBox="1"/>
          <p:nvPr/>
        </p:nvSpPr>
        <p:spPr>
          <a:xfrm>
            <a:off x="693649" y="1136049"/>
            <a:ext cx="3358612" cy="369332"/>
          </a:xfrm>
          <a:prstGeom prst="rect">
            <a:avLst/>
          </a:prstGeom>
          <a:noFill/>
        </p:spPr>
        <p:txBody>
          <a:bodyPr wrap="none" rtlCol="0">
            <a:spAutoFit/>
          </a:bodyPr>
          <a:lstStyle/>
          <a:p>
            <a:r>
              <a:rPr kumimoji="1" lang="ja-JP" altLang="en-US" b="1" dirty="0" smtClean="0"/>
              <a:t>動的ロードバランサのプログラム</a:t>
            </a:r>
            <a:endParaRPr kumimoji="1" lang="ja-JP" altLang="en-US" b="1" dirty="0"/>
          </a:p>
        </p:txBody>
      </p:sp>
      <p:sp>
        <p:nvSpPr>
          <p:cNvPr id="2" name="タイトル 1"/>
          <p:cNvSpPr>
            <a:spLocks noGrp="1"/>
          </p:cNvSpPr>
          <p:nvPr>
            <p:ph type="title"/>
          </p:nvPr>
        </p:nvSpPr>
        <p:spPr>
          <a:xfrm>
            <a:off x="234792" y="-40946"/>
            <a:ext cx="8847523" cy="1325563"/>
          </a:xfrm>
        </p:spPr>
        <p:txBody>
          <a:bodyPr>
            <a:normAutofit/>
          </a:bodyPr>
          <a:lstStyle/>
          <a:p>
            <a:r>
              <a:rPr lang="ja-JP" altLang="en-US" sz="2900" dirty="0" smtClean="0"/>
              <a:t>作成した動的ロードバランサ関連のプログラムを説明</a:t>
            </a:r>
            <a:endParaRPr kumimoji="1" lang="ja-JP" altLang="en-US" sz="29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33</a:t>
            </a:fld>
            <a:endParaRPr kumimoji="1" lang="ja-JP" altLang="en-US"/>
          </a:p>
        </p:txBody>
      </p:sp>
      <p:sp>
        <p:nvSpPr>
          <p:cNvPr id="6" name="正方形/長方形 5"/>
          <p:cNvSpPr/>
          <p:nvPr/>
        </p:nvSpPr>
        <p:spPr>
          <a:xfrm>
            <a:off x="574386" y="1566294"/>
            <a:ext cx="3580511" cy="7879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LoadBalancer_method1.py</a:t>
            </a:r>
          </a:p>
          <a:p>
            <a:r>
              <a:rPr kumimoji="1" lang="ja-JP" altLang="en-US" sz="1400" b="1" dirty="0" smtClean="0">
                <a:solidFill>
                  <a:schemeClr val="bg2">
                    <a:lumMod val="25000"/>
                  </a:schemeClr>
                </a:solidFill>
              </a:rPr>
              <a:t>現在の応答</a:t>
            </a:r>
            <a:r>
              <a:rPr kumimoji="1" lang="ja-JP" altLang="en-US" sz="1400" b="1" dirty="0">
                <a:solidFill>
                  <a:schemeClr val="bg2">
                    <a:lumMod val="25000"/>
                  </a:schemeClr>
                </a:solidFill>
              </a:rPr>
              <a:t>速度が</a:t>
            </a:r>
            <a:r>
              <a:rPr kumimoji="1" lang="en-US" altLang="ja-JP" sz="1400" b="1" dirty="0">
                <a:solidFill>
                  <a:schemeClr val="bg2">
                    <a:lumMod val="25000"/>
                  </a:schemeClr>
                </a:solidFill>
              </a:rPr>
              <a:t>D</a:t>
            </a:r>
            <a:r>
              <a:rPr kumimoji="1" lang="ja-JP" altLang="en-US" sz="1400" b="1" dirty="0">
                <a:solidFill>
                  <a:schemeClr val="bg2">
                    <a:lumMod val="25000"/>
                  </a:schemeClr>
                </a:solidFill>
              </a:rPr>
              <a:t>評価の</a:t>
            </a:r>
            <a:r>
              <a:rPr kumimoji="1" lang="ja-JP" altLang="en-US" sz="1400" b="1" dirty="0" smtClean="0">
                <a:solidFill>
                  <a:schemeClr val="bg2">
                    <a:lumMod val="25000"/>
                  </a:schemeClr>
                </a:solidFill>
              </a:rPr>
              <a:t>サーバが</a:t>
            </a:r>
            <a:r>
              <a:rPr kumimoji="1" lang="ja-JP" altLang="en-US" sz="1400" b="1" dirty="0">
                <a:solidFill>
                  <a:schemeClr val="bg2">
                    <a:lumMod val="25000"/>
                  </a:schemeClr>
                </a:solidFill>
              </a:rPr>
              <a:t>現れたら直ちに接続が制限されれる。</a:t>
            </a:r>
            <a:r>
              <a:rPr kumimoji="1" lang="en-US" altLang="ja-JP" sz="1400" b="1" dirty="0">
                <a:solidFill>
                  <a:schemeClr val="bg2">
                    <a:lumMod val="25000"/>
                  </a:schemeClr>
                </a:solidFill>
              </a:rPr>
              <a:t>(1/10</a:t>
            </a:r>
            <a:r>
              <a:rPr kumimoji="1" lang="ja-JP" altLang="en-US" sz="1400" b="1" dirty="0">
                <a:solidFill>
                  <a:schemeClr val="bg2">
                    <a:lumMod val="25000"/>
                  </a:schemeClr>
                </a:solidFill>
              </a:rPr>
              <a:t>に制限</a:t>
            </a:r>
            <a:r>
              <a:rPr kumimoji="1" lang="en-US" altLang="ja-JP" sz="1400" b="1" dirty="0">
                <a:solidFill>
                  <a:schemeClr val="bg2">
                    <a:lumMod val="25000"/>
                  </a:schemeClr>
                </a:solidFill>
              </a:rPr>
              <a:t>)</a:t>
            </a:r>
          </a:p>
          <a:p>
            <a:pPr algn="ctr"/>
            <a:endParaRPr kumimoji="1" lang="en-US" altLang="ja-JP" sz="1600" b="1" dirty="0" smtClean="0">
              <a:solidFill>
                <a:schemeClr val="accent1">
                  <a:lumMod val="50000"/>
                </a:schemeClr>
              </a:solidFill>
            </a:endParaRPr>
          </a:p>
        </p:txBody>
      </p:sp>
      <p:sp>
        <p:nvSpPr>
          <p:cNvPr id="7" name="正方形/長方形 6"/>
          <p:cNvSpPr/>
          <p:nvPr/>
        </p:nvSpPr>
        <p:spPr>
          <a:xfrm>
            <a:off x="574387" y="2502215"/>
            <a:ext cx="3580511" cy="14193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a:solidFill>
                  <a:schemeClr val="accent1">
                    <a:lumMod val="50000"/>
                  </a:schemeClr>
                </a:solidFill>
              </a:rPr>
              <a:t>LoadBalancer_method2.py</a:t>
            </a:r>
          </a:p>
          <a:p>
            <a:r>
              <a:rPr kumimoji="1" lang="ja-JP" altLang="en-US" sz="1400" b="1" dirty="0">
                <a:solidFill>
                  <a:schemeClr val="bg2">
                    <a:lumMod val="25000"/>
                  </a:schemeClr>
                </a:solidFill>
              </a:rPr>
              <a:t>応答速度</a:t>
            </a:r>
            <a:r>
              <a:rPr kumimoji="1" lang="en-US" altLang="ja-JP" sz="1400" b="1" dirty="0">
                <a:solidFill>
                  <a:schemeClr val="bg2">
                    <a:lumMod val="25000"/>
                  </a:schemeClr>
                </a:solidFill>
              </a:rPr>
              <a:t>DB</a:t>
            </a:r>
            <a:r>
              <a:rPr kumimoji="1" lang="ja-JP" altLang="en-US" sz="1400" b="1" dirty="0">
                <a:solidFill>
                  <a:schemeClr val="bg2">
                    <a:lumMod val="25000"/>
                  </a:schemeClr>
                </a:solidFill>
              </a:rPr>
              <a:t>から過去</a:t>
            </a:r>
            <a:r>
              <a:rPr kumimoji="1" lang="en-US" altLang="ja-JP" sz="1400" b="1" dirty="0">
                <a:solidFill>
                  <a:schemeClr val="bg2">
                    <a:lumMod val="25000"/>
                  </a:schemeClr>
                </a:solidFill>
              </a:rPr>
              <a:t>24</a:t>
            </a:r>
            <a:r>
              <a:rPr kumimoji="1" lang="ja-JP" altLang="en-US" sz="1400" b="1" dirty="0">
                <a:solidFill>
                  <a:schemeClr val="bg2">
                    <a:lumMod val="25000"/>
                  </a:schemeClr>
                </a:solidFill>
              </a:rPr>
              <a:t>時間の平均を算出し</a:t>
            </a:r>
            <a:r>
              <a:rPr kumimoji="1" lang="ja-JP" altLang="en-US" sz="1400" b="1" dirty="0" smtClean="0">
                <a:solidFill>
                  <a:schemeClr val="bg2">
                    <a:lumMod val="25000"/>
                  </a:schemeClr>
                </a:solidFill>
              </a:rPr>
              <a:t>、どの</a:t>
            </a:r>
            <a:r>
              <a:rPr kumimoji="1" lang="ja-JP" altLang="en-US" sz="1400" b="1" dirty="0">
                <a:solidFill>
                  <a:schemeClr val="bg2">
                    <a:lumMod val="25000"/>
                  </a:schemeClr>
                </a:solidFill>
              </a:rPr>
              <a:t>サーバが平均して良い結果を出しているのか判断</a:t>
            </a:r>
            <a:r>
              <a:rPr kumimoji="1" lang="ja-JP" altLang="en-US" sz="1400" b="1" dirty="0" smtClean="0">
                <a:solidFill>
                  <a:schemeClr val="bg2">
                    <a:lumMod val="25000"/>
                  </a:schemeClr>
                </a:solidFill>
              </a:rPr>
              <a:t>。一番</a:t>
            </a:r>
            <a:r>
              <a:rPr kumimoji="1" lang="ja-JP" altLang="en-US" sz="1400" b="1" dirty="0">
                <a:solidFill>
                  <a:schemeClr val="bg2">
                    <a:lumMod val="25000"/>
                  </a:schemeClr>
                </a:solidFill>
              </a:rPr>
              <a:t>良い結果</a:t>
            </a:r>
            <a:r>
              <a:rPr kumimoji="1" lang="en-US" altLang="ja-JP" sz="1400" b="1" dirty="0">
                <a:solidFill>
                  <a:schemeClr val="bg2">
                    <a:lumMod val="25000"/>
                  </a:schemeClr>
                </a:solidFill>
              </a:rPr>
              <a:t>(</a:t>
            </a:r>
            <a:r>
              <a:rPr kumimoji="1" lang="ja-JP" altLang="en-US" sz="1400" b="1" dirty="0">
                <a:solidFill>
                  <a:schemeClr val="bg2">
                    <a:lumMod val="25000"/>
                  </a:schemeClr>
                </a:solidFill>
              </a:rPr>
              <a:t>平均応答速度が最速</a:t>
            </a:r>
            <a:r>
              <a:rPr kumimoji="1" lang="en-US" altLang="ja-JP" sz="1400" b="1" dirty="0">
                <a:solidFill>
                  <a:schemeClr val="bg2">
                    <a:lumMod val="25000"/>
                  </a:schemeClr>
                </a:solidFill>
              </a:rPr>
              <a:t>)</a:t>
            </a:r>
            <a:r>
              <a:rPr kumimoji="1" lang="ja-JP" altLang="en-US" sz="1400" b="1" dirty="0">
                <a:solidFill>
                  <a:schemeClr val="bg2">
                    <a:lumMod val="25000"/>
                  </a:schemeClr>
                </a:solidFill>
              </a:rPr>
              <a:t>のサーバに多く割り振るように動的なロードバランサを作った</a:t>
            </a:r>
            <a:r>
              <a:rPr kumimoji="1" lang="ja-JP" altLang="en-US" sz="1400" b="1" dirty="0" smtClean="0">
                <a:solidFill>
                  <a:schemeClr val="bg2">
                    <a:lumMod val="25000"/>
                  </a:schemeClr>
                </a:solidFill>
              </a:rPr>
              <a:t>。</a:t>
            </a:r>
            <a:endParaRPr kumimoji="1" lang="ja-JP" altLang="en-US" sz="1400" b="1" dirty="0">
              <a:solidFill>
                <a:schemeClr val="bg2">
                  <a:lumMod val="25000"/>
                </a:schemeClr>
              </a:solidFill>
            </a:endParaRPr>
          </a:p>
        </p:txBody>
      </p:sp>
      <p:sp>
        <p:nvSpPr>
          <p:cNvPr id="8" name="正方形/長方形 7"/>
          <p:cNvSpPr/>
          <p:nvPr/>
        </p:nvSpPr>
        <p:spPr>
          <a:xfrm>
            <a:off x="574385" y="5737146"/>
            <a:ext cx="3580511"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measure_evaluation_InsertDB.py</a:t>
            </a:r>
          </a:p>
          <a:p>
            <a:r>
              <a:rPr kumimoji="1" lang="ja-JP" altLang="en-US" sz="1400" b="1" dirty="0" smtClean="0">
                <a:solidFill>
                  <a:schemeClr val="bg2">
                    <a:lumMod val="25000"/>
                  </a:schemeClr>
                </a:solidFill>
              </a:rPr>
              <a:t>各サーバの速度を</a:t>
            </a:r>
            <a:r>
              <a:rPr kumimoji="1" lang="ja-JP" altLang="en-US" sz="1400" b="1" dirty="0">
                <a:solidFill>
                  <a:schemeClr val="bg2">
                    <a:lumMod val="25000"/>
                  </a:schemeClr>
                </a:solidFill>
              </a:rPr>
              <a:t>計測、評価を行いデータベース</a:t>
            </a:r>
            <a:r>
              <a:rPr kumimoji="1" lang="en-US" altLang="ja-JP" sz="1400" b="1" dirty="0">
                <a:solidFill>
                  <a:schemeClr val="bg2">
                    <a:lumMod val="25000"/>
                  </a:schemeClr>
                </a:solidFill>
              </a:rPr>
              <a:t>(</a:t>
            </a:r>
            <a:r>
              <a:rPr kumimoji="1" lang="en-US" altLang="ja-JP" sz="1400" b="1" dirty="0" err="1">
                <a:solidFill>
                  <a:schemeClr val="bg2">
                    <a:lumMod val="25000"/>
                  </a:schemeClr>
                </a:solidFill>
              </a:rPr>
              <a:t>response.db</a:t>
            </a:r>
            <a:r>
              <a:rPr kumimoji="1" lang="en-US" altLang="ja-JP" sz="1400" b="1" dirty="0">
                <a:solidFill>
                  <a:schemeClr val="bg2">
                    <a:lumMod val="25000"/>
                  </a:schemeClr>
                </a:solidFill>
              </a:rPr>
              <a:t>)</a:t>
            </a:r>
            <a:r>
              <a:rPr kumimoji="1" lang="ja-JP" altLang="en-US" sz="1400" b="1" dirty="0">
                <a:solidFill>
                  <a:schemeClr val="bg2">
                    <a:lumMod val="25000"/>
                  </a:schemeClr>
                </a:solidFill>
              </a:rPr>
              <a:t>へ挿入する。</a:t>
            </a:r>
            <a:endParaRPr kumimoji="1" lang="en-US" altLang="ja-JP" sz="1400" b="1" dirty="0">
              <a:solidFill>
                <a:schemeClr val="bg2">
                  <a:lumMod val="25000"/>
                </a:schemeClr>
              </a:solidFill>
            </a:endParaRPr>
          </a:p>
        </p:txBody>
      </p:sp>
      <p:sp>
        <p:nvSpPr>
          <p:cNvPr id="9" name="円柱 8"/>
          <p:cNvSpPr/>
          <p:nvPr/>
        </p:nvSpPr>
        <p:spPr>
          <a:xfrm>
            <a:off x="5295855" y="4840179"/>
            <a:ext cx="2812730" cy="1620069"/>
          </a:xfrm>
          <a:prstGeom prst="can">
            <a:avLst/>
          </a:prstGeom>
          <a:solidFill>
            <a:srgbClr val="FFD966"/>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b="1" dirty="0" err="1">
                <a:solidFill>
                  <a:schemeClr val="accent1">
                    <a:lumMod val="50000"/>
                  </a:schemeClr>
                </a:solidFill>
              </a:rPr>
              <a:t>r</a:t>
            </a:r>
            <a:r>
              <a:rPr kumimoji="1" lang="en-US" altLang="ja-JP" b="1" dirty="0" err="1" smtClean="0">
                <a:solidFill>
                  <a:schemeClr val="accent1">
                    <a:lumMod val="50000"/>
                  </a:schemeClr>
                </a:solidFill>
              </a:rPr>
              <a:t>esponse.db</a:t>
            </a:r>
            <a:endParaRPr kumimoji="1" lang="en-US" altLang="ja-JP" b="1" dirty="0">
              <a:solidFill>
                <a:schemeClr val="accent1">
                  <a:lumMod val="50000"/>
                </a:schemeClr>
              </a:solidFill>
            </a:endParaRPr>
          </a:p>
          <a:p>
            <a:pPr algn="ctr"/>
            <a:r>
              <a:rPr kumimoji="1" lang="ja-JP" altLang="en-US" b="1" dirty="0">
                <a:ln w="0"/>
                <a:solidFill>
                  <a:schemeClr val="bg2">
                    <a:lumMod val="25000"/>
                  </a:schemeClr>
                </a:solidFill>
                <a:effectLst>
                  <a:outerShdw blurRad="38100" dist="19050" dir="2700000" algn="tl" rotWithShape="0">
                    <a:schemeClr val="dk1">
                      <a:alpha val="40000"/>
                    </a:schemeClr>
                  </a:outerShdw>
                </a:effectLst>
              </a:rPr>
              <a:t>計測した応答速度を保存しているデータベース</a:t>
            </a:r>
          </a:p>
        </p:txBody>
      </p:sp>
      <p:sp>
        <p:nvSpPr>
          <p:cNvPr id="10" name="正方形/長方形 9"/>
          <p:cNvSpPr/>
          <p:nvPr/>
        </p:nvSpPr>
        <p:spPr>
          <a:xfrm>
            <a:off x="574384" y="4313145"/>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nginxrestart.sh</a:t>
            </a:r>
          </a:p>
          <a:p>
            <a:pPr algn="ctr"/>
            <a:r>
              <a:rPr kumimoji="1" lang="en-US" altLang="ja-JP" sz="1400" b="1" dirty="0" smtClean="0">
                <a:solidFill>
                  <a:schemeClr val="bg2">
                    <a:lumMod val="25000"/>
                  </a:schemeClr>
                </a:solidFill>
              </a:rPr>
              <a:t>Nginx</a:t>
            </a:r>
            <a:r>
              <a:rPr kumimoji="1" lang="ja-JP" altLang="en-US" sz="1400" b="1" dirty="0" smtClean="0">
                <a:solidFill>
                  <a:schemeClr val="bg2">
                    <a:lumMod val="25000"/>
                  </a:schemeClr>
                </a:solidFill>
              </a:rPr>
              <a:t>を再読み込みしてコンフィグを適用させる。当プログラムは</a:t>
            </a:r>
            <a:r>
              <a:rPr kumimoji="1" lang="en-US" altLang="ja-JP" sz="1400" b="1" dirty="0" smtClean="0">
                <a:solidFill>
                  <a:schemeClr val="bg2">
                    <a:lumMod val="25000"/>
                  </a:schemeClr>
                </a:solidFill>
              </a:rPr>
              <a:t>LB</a:t>
            </a:r>
            <a:r>
              <a:rPr kumimoji="1" lang="ja-JP" altLang="en-US" sz="1400" b="1" dirty="0" smtClean="0">
                <a:solidFill>
                  <a:schemeClr val="bg2">
                    <a:lumMod val="25000"/>
                  </a:schemeClr>
                </a:solidFill>
              </a:rPr>
              <a:t>内で呼び出して実行</a:t>
            </a:r>
            <a:endParaRPr kumimoji="1" lang="en-US" altLang="ja-JP" sz="1400" b="1" dirty="0">
              <a:solidFill>
                <a:schemeClr val="bg2">
                  <a:lumMod val="25000"/>
                </a:schemeClr>
              </a:solidFill>
            </a:endParaRPr>
          </a:p>
        </p:txBody>
      </p:sp>
      <p:sp>
        <p:nvSpPr>
          <p:cNvPr id="14" name="下矢印 13"/>
          <p:cNvSpPr/>
          <p:nvPr/>
        </p:nvSpPr>
        <p:spPr>
          <a:xfrm>
            <a:off x="2044753" y="3963395"/>
            <a:ext cx="639774" cy="43740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578901" y="3963395"/>
            <a:ext cx="2079653" cy="369332"/>
          </a:xfrm>
          <a:prstGeom prst="rect">
            <a:avLst/>
          </a:prstGeom>
          <a:noFill/>
        </p:spPr>
        <p:txBody>
          <a:bodyPr wrap="square" rtlCol="0">
            <a:spAutoFit/>
          </a:bodyPr>
          <a:lstStyle/>
          <a:p>
            <a:r>
              <a:rPr lang="en-US" altLang="ja-JP" dirty="0" err="1" smtClean="0"/>
              <a:t>nginx</a:t>
            </a:r>
            <a:r>
              <a:rPr lang="ja-JP" altLang="en-US" dirty="0" smtClean="0"/>
              <a:t>に反映させる</a:t>
            </a:r>
            <a:endParaRPr kumimoji="1" lang="ja-JP" altLang="en-US" dirty="0"/>
          </a:p>
        </p:txBody>
      </p:sp>
      <p:sp>
        <p:nvSpPr>
          <p:cNvPr id="17" name="テキスト ボックス 16"/>
          <p:cNvSpPr txBox="1"/>
          <p:nvPr/>
        </p:nvSpPr>
        <p:spPr>
          <a:xfrm>
            <a:off x="764682" y="5373371"/>
            <a:ext cx="3199915" cy="369332"/>
          </a:xfrm>
          <a:prstGeom prst="rect">
            <a:avLst/>
          </a:prstGeom>
          <a:noFill/>
        </p:spPr>
        <p:txBody>
          <a:bodyPr wrap="none" rtlCol="0">
            <a:spAutoFit/>
          </a:bodyPr>
          <a:lstStyle/>
          <a:p>
            <a:r>
              <a:rPr kumimoji="1" lang="ja-JP" altLang="en-US" b="1" dirty="0" smtClean="0"/>
              <a:t>計測、評価、</a:t>
            </a:r>
            <a:r>
              <a:rPr kumimoji="1" lang="en-US" altLang="ja-JP" b="1" dirty="0" smtClean="0"/>
              <a:t>DB</a:t>
            </a:r>
            <a:r>
              <a:rPr kumimoji="1" lang="ja-JP" altLang="en-US" b="1" dirty="0" smtClean="0"/>
              <a:t>挿入プログラム</a:t>
            </a:r>
            <a:endParaRPr kumimoji="1" lang="ja-JP" altLang="en-US" b="1" dirty="0"/>
          </a:p>
        </p:txBody>
      </p:sp>
      <p:sp>
        <p:nvSpPr>
          <p:cNvPr id="19" name="テキスト ボックス 18"/>
          <p:cNvSpPr txBox="1"/>
          <p:nvPr/>
        </p:nvSpPr>
        <p:spPr>
          <a:xfrm>
            <a:off x="4356751" y="5305297"/>
            <a:ext cx="1483227" cy="369332"/>
          </a:xfrm>
          <a:prstGeom prst="rect">
            <a:avLst/>
          </a:prstGeom>
          <a:noFill/>
        </p:spPr>
        <p:txBody>
          <a:bodyPr wrap="square" rtlCol="0">
            <a:spAutoFit/>
          </a:bodyPr>
          <a:lstStyle/>
          <a:p>
            <a:r>
              <a:rPr lang="en-US" altLang="ja-JP" dirty="0" smtClean="0"/>
              <a:t>DB</a:t>
            </a:r>
            <a:r>
              <a:rPr lang="ja-JP" altLang="en-US" dirty="0" smtClean="0"/>
              <a:t>挿入</a:t>
            </a:r>
            <a:endParaRPr kumimoji="1" lang="ja-JP" altLang="en-US" dirty="0"/>
          </a:p>
        </p:txBody>
      </p:sp>
      <p:sp>
        <p:nvSpPr>
          <p:cNvPr id="20" name="テキスト ボックス 19"/>
          <p:cNvSpPr txBox="1"/>
          <p:nvPr/>
        </p:nvSpPr>
        <p:spPr>
          <a:xfrm>
            <a:off x="5900803" y="2814156"/>
            <a:ext cx="4034617" cy="646331"/>
          </a:xfrm>
          <a:prstGeom prst="rect">
            <a:avLst/>
          </a:prstGeom>
          <a:noFill/>
        </p:spPr>
        <p:txBody>
          <a:bodyPr wrap="square" rtlCol="0">
            <a:spAutoFit/>
          </a:bodyPr>
          <a:lstStyle/>
          <a:p>
            <a:r>
              <a:rPr kumimoji="1" lang="ja-JP" altLang="en-US" dirty="0" smtClean="0">
                <a:solidFill>
                  <a:srgbClr val="FF0000"/>
                </a:solidFill>
              </a:rPr>
              <a:t>これを起動すると</a:t>
            </a:r>
            <a:endParaRPr kumimoji="1" lang="en-US" altLang="ja-JP" dirty="0" smtClean="0">
              <a:solidFill>
                <a:srgbClr val="FF0000"/>
              </a:solidFill>
            </a:endParaRPr>
          </a:p>
          <a:p>
            <a:r>
              <a:rPr kumimoji="1" lang="ja-JP" altLang="en-US" dirty="0" smtClean="0">
                <a:solidFill>
                  <a:srgbClr val="FF0000"/>
                </a:solidFill>
              </a:rPr>
              <a:t>動的ロードバランサが動き出す</a:t>
            </a:r>
            <a:endParaRPr kumimoji="1" lang="ja-JP" altLang="en-US" dirty="0">
              <a:solidFill>
                <a:srgbClr val="FF0000"/>
              </a:solidFill>
            </a:endParaRPr>
          </a:p>
        </p:txBody>
      </p:sp>
      <p:sp>
        <p:nvSpPr>
          <p:cNvPr id="21" name="右矢印 20"/>
          <p:cNvSpPr/>
          <p:nvPr/>
        </p:nvSpPr>
        <p:spPr>
          <a:xfrm rot="13979018">
            <a:off x="3721899" y="2344243"/>
            <a:ext cx="2787996" cy="35292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22" name="右矢印 21"/>
          <p:cNvSpPr/>
          <p:nvPr/>
        </p:nvSpPr>
        <p:spPr>
          <a:xfrm rot="8884147">
            <a:off x="3718196" y="4632440"/>
            <a:ext cx="2795401" cy="3004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1719C"/>
              </a:solidFill>
            </a:endParaRPr>
          </a:p>
        </p:txBody>
      </p:sp>
      <p:sp>
        <p:nvSpPr>
          <p:cNvPr id="11" name="正方形/長方形 10"/>
          <p:cNvSpPr/>
          <p:nvPr/>
        </p:nvSpPr>
        <p:spPr>
          <a:xfrm>
            <a:off x="4890899" y="3460487"/>
            <a:ext cx="3580512" cy="8638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600" b="1" dirty="0" smtClean="0">
                <a:solidFill>
                  <a:schemeClr val="accent1">
                    <a:lumMod val="50000"/>
                  </a:schemeClr>
                </a:solidFill>
              </a:rPr>
              <a:t>roop_methodX.sh</a:t>
            </a:r>
          </a:p>
          <a:p>
            <a:pPr algn="ctr"/>
            <a:r>
              <a:rPr kumimoji="1" lang="ja-JP" altLang="en-US" sz="1400" b="1" dirty="0" smtClean="0">
                <a:solidFill>
                  <a:schemeClr val="bg2">
                    <a:lumMod val="25000"/>
                  </a:schemeClr>
                </a:solidFill>
              </a:rPr>
              <a:t>独立した２つのプログラムを同時に実行しループさせることで、ロードバランサを動かす</a:t>
            </a:r>
            <a:endParaRPr kumimoji="1" lang="en-US" altLang="ja-JP" sz="1400" b="1" dirty="0">
              <a:solidFill>
                <a:schemeClr val="bg2">
                  <a:lumMod val="25000"/>
                </a:schemeClr>
              </a:solidFill>
            </a:endParaRPr>
          </a:p>
        </p:txBody>
      </p:sp>
      <p:pic>
        <p:nvPicPr>
          <p:cNvPr id="23" name="図 22"/>
          <p:cNvPicPr>
            <a:picLocks noChangeAspect="1"/>
          </p:cNvPicPr>
          <p:nvPr/>
        </p:nvPicPr>
        <p:blipFill>
          <a:blip r:embed="rId3"/>
          <a:stretch>
            <a:fillRect/>
          </a:stretch>
        </p:blipFill>
        <p:spPr>
          <a:xfrm>
            <a:off x="7180524" y="938921"/>
            <a:ext cx="1475173" cy="1672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47120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Method1</a:t>
            </a:r>
            <a:r>
              <a:rPr lang="ja-JP" altLang="en-US" dirty="0" smtClean="0"/>
              <a:t>に関して</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34</a:t>
            </a:fld>
            <a:endParaRPr lang="ja-JP" altLang="en-US" dirty="0"/>
          </a:p>
        </p:txBody>
      </p:sp>
      <p:sp>
        <p:nvSpPr>
          <p:cNvPr id="3" name="コンテンツ プレースホルダー 2"/>
          <p:cNvSpPr>
            <a:spLocks noGrp="1"/>
          </p:cNvSpPr>
          <p:nvPr>
            <p:ph idx="1"/>
          </p:nvPr>
        </p:nvSpPr>
        <p:spPr>
          <a:xfrm>
            <a:off x="628649" y="1758157"/>
            <a:ext cx="7576675" cy="4530726"/>
          </a:xfrm>
        </p:spPr>
        <p:txBody>
          <a:bodyPr>
            <a:normAutofit/>
          </a:bodyPr>
          <a:lstStyle/>
          <a:p>
            <a:r>
              <a:rPr kumimoji="1" lang="en-US" altLang="ja-JP" dirty="0" smtClean="0"/>
              <a:t>D</a:t>
            </a:r>
            <a:r>
              <a:rPr kumimoji="1" lang="ja-JP" altLang="en-US" dirty="0" smtClean="0"/>
              <a:t>評価サーバが現れないと、プログラムの動作実験できない。</a:t>
            </a:r>
            <a:endParaRPr lang="en-US" altLang="ja-JP" dirty="0"/>
          </a:p>
          <a:p>
            <a:pPr marL="0" indent="0">
              <a:buNone/>
            </a:pPr>
            <a:r>
              <a:rPr kumimoji="1" lang="ja-JP" altLang="en-US" dirty="0" smtClean="0">
                <a:solidFill>
                  <a:srgbClr val="FF0000"/>
                </a:solidFill>
              </a:rPr>
              <a:t>⇒サーバを意図的に遅く</a:t>
            </a:r>
            <a:r>
              <a:rPr lang="ja-JP" altLang="en-US" dirty="0" smtClean="0">
                <a:solidFill>
                  <a:srgbClr val="FF0000"/>
                </a:solidFill>
              </a:rPr>
              <a:t>したい。</a:t>
            </a:r>
            <a:endParaRPr lang="en-US" altLang="ja-JP" dirty="0" smtClean="0">
              <a:solidFill>
                <a:srgbClr val="FF0000"/>
              </a:solidFill>
            </a:endParaRPr>
          </a:p>
          <a:p>
            <a:pPr marL="0" indent="0">
              <a:buNone/>
            </a:pPr>
            <a:endParaRPr lang="en-US" altLang="ja-JP" dirty="0" smtClean="0">
              <a:solidFill>
                <a:srgbClr val="FF0000"/>
              </a:solidFill>
            </a:endParaRPr>
          </a:p>
          <a:p>
            <a:pPr marL="0" indent="0">
              <a:buNone/>
            </a:pPr>
            <a:r>
              <a:rPr lang="ja-JP" altLang="en-US" dirty="0" smtClean="0"/>
              <a:t>試行済み</a:t>
            </a:r>
            <a:endParaRPr lang="en-US" altLang="ja-JP" dirty="0"/>
          </a:p>
          <a:p>
            <a:r>
              <a:rPr lang="en-US" altLang="ja-JP" dirty="0" smtClean="0"/>
              <a:t>WGET</a:t>
            </a:r>
            <a:r>
              <a:rPr lang="ja-JP" altLang="en-US" dirty="0" smtClean="0"/>
              <a:t>で大量にリクエスト送信</a:t>
            </a:r>
            <a:endParaRPr lang="en-US" altLang="ja-JP" dirty="0" smtClean="0"/>
          </a:p>
          <a:p>
            <a:r>
              <a:rPr lang="en-US" altLang="ja-JP" dirty="0" smtClean="0"/>
              <a:t>PHP</a:t>
            </a:r>
            <a:r>
              <a:rPr lang="ja-JP" altLang="en-US" dirty="0" smtClean="0"/>
              <a:t>側の処理で表示を重くさせる</a:t>
            </a:r>
            <a:endParaRPr lang="en-US" altLang="ja-JP" dirty="0"/>
          </a:p>
          <a:p>
            <a:r>
              <a:rPr lang="ja-JP" altLang="en-US" dirty="0" smtClean="0"/>
              <a:t>アルミホイルを巻いてみる</a:t>
            </a:r>
            <a:endParaRPr lang="en-US" altLang="ja-JP" dirty="0"/>
          </a:p>
          <a:p>
            <a:pPr marL="0" indent="0">
              <a:buNone/>
            </a:pPr>
            <a:r>
              <a:rPr lang="ja-JP" altLang="en-US" dirty="0" smtClean="0"/>
              <a:t>⇒思う</a:t>
            </a:r>
            <a:r>
              <a:rPr lang="ja-JP" altLang="en-US" dirty="0"/>
              <a:t>よう</a:t>
            </a:r>
            <a:r>
              <a:rPr lang="ja-JP" altLang="en-US" dirty="0" smtClean="0"/>
              <a:t>に速度が落ちない</a:t>
            </a:r>
            <a:r>
              <a:rPr lang="en-US" altLang="ja-JP" dirty="0" smtClean="0"/>
              <a:t>…</a:t>
            </a:r>
          </a:p>
          <a:p>
            <a:endParaRPr lang="en-US" altLang="ja-JP" dirty="0" smtClean="0">
              <a:solidFill>
                <a:srgbClr val="FF0000"/>
              </a:solidFill>
            </a:endParaRPr>
          </a:p>
          <a:p>
            <a:pPr marL="0" indent="0">
              <a:buNone/>
            </a:pPr>
            <a:endParaRPr kumimoji="1" lang="en-US" altLang="ja-JP" dirty="0">
              <a:solidFill>
                <a:srgbClr val="FF0000"/>
              </a:solidFill>
            </a:endParaRPr>
          </a:p>
          <a:p>
            <a:pPr marL="0" indent="0">
              <a:buNone/>
            </a:pPr>
            <a:endParaRPr kumimoji="1" lang="ja-JP" altLang="en-US" dirty="0">
              <a:solidFill>
                <a:srgbClr val="FF0000"/>
              </a:solidFill>
            </a:endParaRPr>
          </a:p>
        </p:txBody>
      </p:sp>
      <p:pic>
        <p:nvPicPr>
          <p:cNvPr id="1026" name="Picture 2" descr="https://lh3.googleusercontent.com/i5ly4Tzao_kHx0iz7qPPZcQgYVBxum6iQ9xDnFAIwLEO5CvWRFBewFuEYwS9oloa_pwSeTv-cfSwWhwe8AVyo2-3tu1r3V5dSrfYhEm7LtdyIW9QKymfBQW-DC2V-V2hqPcb5u5X1-XjLJ60IvVYqPGQwVcfI8dP6RMHy2sXco2QdE0yqA7vuBEdw5-ypi8XZZugDk_OcwcEyuEQ3-KrjKaXC_OcyywBjx4oCOjV7zP4HUYYmQKUzJQHRQoz3RYSHUMHyfYegb558Vihsv1er6Z5_FdSF4mVQq2Wf85bzhdWYio2RqQBEbMWMofU53nzWtXMv1En5SYMfohz8BV7Zoam-CgQdy2R6Nl2y1NCn__SBINwPb0uKHEIRMIWYLJsffD3C_EVvhtqXO9pHaTD5sspXY0LUY6sYGh_YoxbKSv-zuXwn_TwWH3D7UUDSaFUYQCO4cQCDQvRdTROPgcoyHyyu95laVVcynhPiLoPpAnfx8JEkDiMGdK8lb3_JDjpRbS8W5I6WzMR3y8pfIWVQqpe0gU6SQK-uckEW2hsvlYQ-nvpPNkfDkFJN5XQSWjSWOq4QXvodso3rJqAhUptu2o7pFksT_E76iu5pCbjkDYandrrsfGXf0IzjY3UtWEDSalCsAQGP32IlJ7dGHNYXYENun4jw5QHpBUJK6AF085p-1xycE6dm3DK5OLCXtftBidk_el49JkG9aJbfRNh0Ol7xg=w1283-h962-no?authuse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3882" y="2816898"/>
            <a:ext cx="2468871" cy="185117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5981531" y="4735539"/>
            <a:ext cx="3010237" cy="646331"/>
          </a:xfrm>
          <a:prstGeom prst="rect">
            <a:avLst/>
          </a:prstGeom>
          <a:noFill/>
        </p:spPr>
        <p:txBody>
          <a:bodyPr wrap="square" rtlCol="0">
            <a:spAutoFit/>
          </a:bodyPr>
          <a:lstStyle/>
          <a:p>
            <a:r>
              <a:rPr kumimoji="1" lang="ja-JP" altLang="en-US" dirty="0" smtClean="0"/>
              <a:t>アルミホイルで</a:t>
            </a:r>
            <a:r>
              <a:rPr kumimoji="1" lang="en-US" altLang="ja-JP" dirty="0" smtClean="0"/>
              <a:t>Wi-Fi</a:t>
            </a:r>
            <a:r>
              <a:rPr kumimoji="1" lang="ja-JP" altLang="en-US" dirty="0" smtClean="0"/>
              <a:t>を遮断。</a:t>
            </a:r>
            <a:r>
              <a:rPr kumimoji="1" lang="en-US" altLang="ja-JP" dirty="0" smtClean="0"/>
              <a:t/>
            </a:r>
            <a:br>
              <a:rPr kumimoji="1" lang="en-US" altLang="ja-JP" dirty="0" smtClean="0"/>
            </a:br>
            <a:r>
              <a:rPr kumimoji="1" lang="ja-JP" altLang="en-US" dirty="0" smtClean="0"/>
              <a:t>（ハンバーグみたいになった）</a:t>
            </a:r>
            <a:endParaRPr kumimoji="1" lang="en-US" altLang="ja-JP" dirty="0" smtClean="0"/>
          </a:p>
        </p:txBody>
      </p:sp>
    </p:spTree>
    <p:extLst>
      <p:ext uri="{BB962C8B-B14F-4D97-AF65-F5344CB8AC3E}">
        <p14:creationId xmlns:p14="http://schemas.microsoft.com/office/powerpoint/2010/main" val="2061344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5803" y="202166"/>
            <a:ext cx="7886700" cy="1325563"/>
          </a:xfrm>
        </p:spPr>
        <p:txBody>
          <a:bodyPr/>
          <a:lstStyle/>
          <a:p>
            <a:r>
              <a:rPr lang="ja-JP" altLang="en-US" sz="3600" dirty="0"/>
              <a:t>開発</a:t>
            </a:r>
            <a:r>
              <a:rPr lang="ja-JP" altLang="en-US" sz="3600" dirty="0" smtClean="0"/>
              <a:t>環境</a:t>
            </a:r>
            <a:r>
              <a:rPr lang="ja-JP" altLang="en-US" sz="3600" dirty="0"/>
              <a:t>と</a:t>
            </a:r>
            <a:r>
              <a:rPr lang="ja-JP" altLang="en-US" sz="3600" dirty="0" smtClean="0"/>
              <a:t>進捗状況</a:t>
            </a:r>
            <a:endParaRPr kumimoji="1"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35</a:t>
            </a:fld>
            <a:endParaRPr kumimoji="1" lang="ja-JP" altLang="en-US"/>
          </a:p>
        </p:txBody>
      </p:sp>
      <p:sp>
        <p:nvSpPr>
          <p:cNvPr id="6" name="テキスト ボックス 5"/>
          <p:cNvSpPr txBox="1"/>
          <p:nvPr/>
        </p:nvSpPr>
        <p:spPr>
          <a:xfrm>
            <a:off x="425803" y="1367589"/>
            <a:ext cx="3328155" cy="461665"/>
          </a:xfrm>
          <a:prstGeom prst="rect">
            <a:avLst/>
          </a:prstGeom>
          <a:noFill/>
        </p:spPr>
        <p:txBody>
          <a:bodyPr wrap="none" rtlCol="0">
            <a:spAutoFit/>
          </a:bodyPr>
          <a:lstStyle/>
          <a:p>
            <a:r>
              <a:rPr lang="ja-JP" altLang="en-US" sz="2400" b="1" dirty="0"/>
              <a:t>・システム別の開発環境</a:t>
            </a:r>
            <a:endParaRPr lang="en-US" altLang="ja-JP" sz="2400" b="1" dirty="0"/>
          </a:p>
        </p:txBody>
      </p:sp>
      <p:sp>
        <p:nvSpPr>
          <p:cNvPr id="8" name="テキスト ボックス 7"/>
          <p:cNvSpPr txBox="1"/>
          <p:nvPr/>
        </p:nvSpPr>
        <p:spPr>
          <a:xfrm>
            <a:off x="558823" y="1813442"/>
            <a:ext cx="3031600" cy="646331"/>
          </a:xfrm>
          <a:prstGeom prst="rect">
            <a:avLst/>
          </a:prstGeom>
          <a:noFill/>
        </p:spPr>
        <p:txBody>
          <a:bodyPr wrap="none" rtlCol="0">
            <a:spAutoFit/>
          </a:bodyPr>
          <a:lstStyle/>
          <a:p>
            <a:pPr algn="ctr"/>
            <a:r>
              <a:rPr lang="en-US" altLang="ja-JP" b="1" u="sng" dirty="0">
                <a:solidFill>
                  <a:prstClr val="black"/>
                </a:solidFill>
              </a:rPr>
              <a:t>WEB</a:t>
            </a:r>
            <a:r>
              <a:rPr lang="ja-JP" altLang="en-US" b="1" u="sng" dirty="0">
                <a:solidFill>
                  <a:prstClr val="black"/>
                </a:solidFill>
              </a:rPr>
              <a:t>サービス（検索システム）</a:t>
            </a:r>
            <a:endParaRPr lang="en-US" altLang="ja-JP" b="1" u="sng" dirty="0">
              <a:solidFill>
                <a:prstClr val="black"/>
              </a:solidFill>
            </a:endParaRPr>
          </a:p>
          <a:p>
            <a:pPr algn="ctr"/>
            <a:r>
              <a:rPr lang="en-US" altLang="ja-JP" dirty="0" err="1">
                <a:solidFill>
                  <a:prstClr val="black"/>
                </a:solidFill>
              </a:rPr>
              <a:t>PHP,HTML,Apache,SQLITE</a:t>
            </a:r>
            <a:endParaRPr kumimoji="1" lang="ja-JP" altLang="en-US" dirty="0"/>
          </a:p>
        </p:txBody>
      </p:sp>
      <p:sp>
        <p:nvSpPr>
          <p:cNvPr id="9" name="テキスト ボックス 8"/>
          <p:cNvSpPr txBox="1"/>
          <p:nvPr/>
        </p:nvSpPr>
        <p:spPr>
          <a:xfrm>
            <a:off x="3890995" y="1826522"/>
            <a:ext cx="1624163" cy="646331"/>
          </a:xfrm>
          <a:prstGeom prst="rect">
            <a:avLst/>
          </a:prstGeom>
          <a:noFill/>
        </p:spPr>
        <p:txBody>
          <a:bodyPr wrap="none" rtlCol="0">
            <a:spAutoFit/>
          </a:bodyPr>
          <a:lstStyle/>
          <a:p>
            <a:pPr algn="ctr"/>
            <a:r>
              <a:rPr lang="ja-JP" altLang="en-US" b="1" u="sng" dirty="0">
                <a:solidFill>
                  <a:prstClr val="black"/>
                </a:solidFill>
              </a:rPr>
              <a:t>ロードバランサ</a:t>
            </a:r>
            <a:endParaRPr lang="en-US" altLang="ja-JP" b="1" u="sng" dirty="0">
              <a:solidFill>
                <a:prstClr val="black"/>
              </a:solidFill>
            </a:endParaRPr>
          </a:p>
          <a:p>
            <a:pPr algn="ctr"/>
            <a:r>
              <a:rPr lang="en-US" altLang="ja-JP" dirty="0" err="1">
                <a:solidFill>
                  <a:prstClr val="black"/>
                </a:solidFill>
              </a:rPr>
              <a:t>NGINX,Python</a:t>
            </a:r>
            <a:endParaRPr lang="en-US" altLang="ja-JP" dirty="0">
              <a:solidFill>
                <a:prstClr val="black"/>
              </a:solidFill>
            </a:endParaRPr>
          </a:p>
        </p:txBody>
      </p:sp>
      <p:sp>
        <p:nvSpPr>
          <p:cNvPr id="10" name="テキスト ボックス 9"/>
          <p:cNvSpPr txBox="1"/>
          <p:nvPr/>
        </p:nvSpPr>
        <p:spPr>
          <a:xfrm>
            <a:off x="5815730" y="1826522"/>
            <a:ext cx="2428870" cy="646331"/>
          </a:xfrm>
          <a:prstGeom prst="rect">
            <a:avLst/>
          </a:prstGeom>
          <a:noFill/>
        </p:spPr>
        <p:txBody>
          <a:bodyPr wrap="none" rtlCol="0">
            <a:spAutoFit/>
          </a:bodyPr>
          <a:lstStyle/>
          <a:p>
            <a:pPr algn="ctr"/>
            <a:r>
              <a:rPr lang="ja-JP" altLang="en-US" b="1" u="sng" dirty="0">
                <a:solidFill>
                  <a:prstClr val="black"/>
                </a:solidFill>
              </a:rPr>
              <a:t>応答速度計測システム</a:t>
            </a:r>
            <a:endParaRPr lang="en-US" altLang="ja-JP" b="1" u="sng" dirty="0">
              <a:solidFill>
                <a:prstClr val="black"/>
              </a:solidFill>
            </a:endParaRPr>
          </a:p>
          <a:p>
            <a:pPr algn="ctr"/>
            <a:r>
              <a:rPr lang="en-US" altLang="ja-JP" dirty="0" err="1">
                <a:solidFill>
                  <a:prstClr val="black"/>
                </a:solidFill>
              </a:rPr>
              <a:t>Python,SQLITE</a:t>
            </a:r>
            <a:endParaRPr kumimoji="1" lang="ja-JP" altLang="en-US" dirty="0"/>
          </a:p>
        </p:txBody>
      </p:sp>
      <p:sp>
        <p:nvSpPr>
          <p:cNvPr id="12" name="テキスト ボックス 11"/>
          <p:cNvSpPr txBox="1"/>
          <p:nvPr/>
        </p:nvSpPr>
        <p:spPr>
          <a:xfrm>
            <a:off x="392744" y="2834538"/>
            <a:ext cx="2379177" cy="461665"/>
          </a:xfrm>
          <a:prstGeom prst="rect">
            <a:avLst/>
          </a:prstGeom>
          <a:noFill/>
        </p:spPr>
        <p:txBody>
          <a:bodyPr wrap="none" rtlCol="0">
            <a:spAutoFit/>
          </a:bodyPr>
          <a:lstStyle/>
          <a:p>
            <a:r>
              <a:rPr lang="ja-JP" altLang="en-US" sz="2400" b="1" dirty="0"/>
              <a:t>・これまでの進捗</a:t>
            </a:r>
            <a:endParaRPr lang="en-US" altLang="ja-JP" sz="2400" b="1" dirty="0"/>
          </a:p>
        </p:txBody>
      </p:sp>
      <p:sp>
        <p:nvSpPr>
          <p:cNvPr id="3" name="テキスト ボックス 2"/>
          <p:cNvSpPr txBox="1"/>
          <p:nvPr/>
        </p:nvSpPr>
        <p:spPr>
          <a:xfrm>
            <a:off x="558823" y="3216431"/>
            <a:ext cx="7956527" cy="2862322"/>
          </a:xfrm>
          <a:prstGeom prst="rect">
            <a:avLst/>
          </a:prstGeom>
          <a:noFill/>
        </p:spPr>
        <p:txBody>
          <a:bodyPr wrap="square" rtlCol="0">
            <a:spAutoFit/>
          </a:bodyPr>
          <a:lstStyle/>
          <a:p>
            <a:r>
              <a:rPr kumimoji="1" lang="ja-JP" altLang="en-US" dirty="0" smtClean="0"/>
              <a:t>前期</a:t>
            </a:r>
            <a:endParaRPr kumimoji="1" lang="en-US" altLang="ja-JP" dirty="0" smtClean="0"/>
          </a:p>
          <a:p>
            <a:r>
              <a:rPr kumimoji="1" lang="ja-JP" altLang="en-US" dirty="0" smtClean="0"/>
              <a:t>・</a:t>
            </a:r>
            <a:r>
              <a:rPr kumimoji="1" lang="en-US" altLang="ja-JP" dirty="0" err="1" smtClean="0"/>
              <a:t>Raspberry</a:t>
            </a:r>
            <a:r>
              <a:rPr lang="en-US" altLang="ja-JP" dirty="0" err="1" smtClean="0"/>
              <a:t>Pi</a:t>
            </a:r>
            <a:r>
              <a:rPr lang="ja-JP" altLang="en-US" dirty="0"/>
              <a:t>上での</a:t>
            </a:r>
            <a:r>
              <a:rPr lang="en-US" altLang="ja-JP" dirty="0" smtClean="0"/>
              <a:t>WEB</a:t>
            </a:r>
            <a:r>
              <a:rPr lang="ja-JP" altLang="en-US" dirty="0" smtClean="0"/>
              <a:t>サービス、</a:t>
            </a:r>
            <a:r>
              <a:rPr lang="en-US" altLang="ja-JP" dirty="0" smtClean="0"/>
              <a:t>WEB</a:t>
            </a:r>
            <a:r>
              <a:rPr lang="ja-JP" altLang="en-US" dirty="0" smtClean="0"/>
              <a:t>サーバの冗長化，</a:t>
            </a:r>
            <a:endParaRPr lang="en-US" altLang="ja-JP" dirty="0" smtClean="0"/>
          </a:p>
          <a:p>
            <a:r>
              <a:rPr lang="ja-JP" altLang="en-US" dirty="0"/>
              <a:t>・</a:t>
            </a:r>
            <a:r>
              <a:rPr lang="ja-JP" altLang="en-US" dirty="0" smtClean="0"/>
              <a:t>応答</a:t>
            </a:r>
            <a:r>
              <a:rPr lang="ja-JP" altLang="en-US" dirty="0"/>
              <a:t>速度計測プログラムの作成．</a:t>
            </a:r>
            <a:r>
              <a:rPr lang="en-US" altLang="ja-JP" dirty="0"/>
              <a:t/>
            </a:r>
            <a:br>
              <a:rPr lang="en-US" altLang="ja-JP" dirty="0"/>
            </a:br>
            <a:r>
              <a:rPr lang="ja-JP" altLang="en-US" dirty="0"/>
              <a:t>・ </a:t>
            </a:r>
            <a:r>
              <a:rPr lang="en-US" altLang="ja-JP" dirty="0" smtClean="0"/>
              <a:t>Nginx</a:t>
            </a:r>
            <a:r>
              <a:rPr lang="ja-JP" altLang="en-US" dirty="0"/>
              <a:t>を使いロードバランサに重みを加えることで設定を任意で変更可能にした．</a:t>
            </a:r>
            <a:r>
              <a:rPr lang="en-US" altLang="ja-JP" dirty="0" smtClean="0"/>
              <a:t/>
            </a:r>
            <a:br>
              <a:rPr lang="en-US" altLang="ja-JP" dirty="0" smtClean="0"/>
            </a:br>
            <a:endParaRPr lang="en-US" altLang="ja-JP" dirty="0" smtClean="0"/>
          </a:p>
          <a:p>
            <a:r>
              <a:rPr lang="ja-JP" altLang="en-US" dirty="0" smtClean="0"/>
              <a:t>夏休み中</a:t>
            </a:r>
            <a:endParaRPr lang="en-US" altLang="ja-JP" dirty="0" smtClean="0"/>
          </a:p>
          <a:p>
            <a:r>
              <a:rPr lang="ja-JP" altLang="en-US" dirty="0" smtClean="0"/>
              <a:t>・主に動的ロードバランサのプログラム作成に着手</a:t>
            </a:r>
            <a:endParaRPr lang="en-US" altLang="ja-JP" dirty="0" smtClean="0"/>
          </a:p>
          <a:p>
            <a:r>
              <a:rPr lang="ja-JP" altLang="en-US" dirty="0" smtClean="0"/>
              <a:t>・スライド８に基づいて動的ロードバランサのプロトタイプを２つ作成した</a:t>
            </a:r>
            <a:r>
              <a:rPr lang="ja-JP" altLang="en-US" dirty="0"/>
              <a:t>．</a:t>
            </a:r>
            <a:endParaRPr lang="en-US" altLang="ja-JP" dirty="0" smtClean="0"/>
          </a:p>
          <a:p>
            <a:r>
              <a:rPr lang="ja-JP" altLang="en-US" dirty="0" smtClean="0"/>
              <a:t>（方法１、方法２のプログラム）</a:t>
            </a:r>
            <a:endParaRPr lang="en-US" altLang="ja-JP" dirty="0" smtClean="0"/>
          </a:p>
          <a:p>
            <a:r>
              <a:rPr lang="ja-JP" altLang="en-US" dirty="0"/>
              <a:t>・計測システムのループ、</a:t>
            </a:r>
            <a:r>
              <a:rPr lang="en-US" altLang="ja-JP" dirty="0" err="1"/>
              <a:t>nginx</a:t>
            </a:r>
            <a:r>
              <a:rPr lang="ja-JP" altLang="en-US" dirty="0"/>
              <a:t>のコンフィグ変更が適用されるようにシェルを作成</a:t>
            </a:r>
            <a:r>
              <a:rPr lang="ja-JP" altLang="en-US" dirty="0" smtClean="0"/>
              <a:t>．</a:t>
            </a:r>
            <a:endParaRPr lang="en-US" altLang="ja-JP" dirty="0"/>
          </a:p>
        </p:txBody>
      </p:sp>
    </p:spTree>
    <p:extLst>
      <p:ext uri="{BB962C8B-B14F-4D97-AF65-F5344CB8AC3E}">
        <p14:creationId xmlns:p14="http://schemas.microsoft.com/office/powerpoint/2010/main" val="7937957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Kait.jp</a:t>
            </a:r>
            <a:r>
              <a:rPr kumimoji="1" lang="ja-JP" altLang="en-US" dirty="0" smtClean="0"/>
              <a:t>応答速度の計測結果</a:t>
            </a:r>
            <a:endParaRPr kumimoji="1" lang="ja-JP" altLang="en-US"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29" y="1565378"/>
            <a:ext cx="1879806" cy="436133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813" y="1565378"/>
            <a:ext cx="1906023" cy="430347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160" y="1527938"/>
            <a:ext cx="1796844" cy="4378357"/>
          </a:xfrm>
          <a:prstGeom prst="rect">
            <a:avLst/>
          </a:prstGeom>
        </p:spPr>
      </p:pic>
      <p:sp>
        <p:nvSpPr>
          <p:cNvPr id="10" name="テキスト ボックス 9"/>
          <p:cNvSpPr txBox="1"/>
          <p:nvPr/>
        </p:nvSpPr>
        <p:spPr>
          <a:xfrm>
            <a:off x="565134" y="6007437"/>
            <a:ext cx="8013732" cy="369332"/>
          </a:xfrm>
          <a:prstGeom prst="rect">
            <a:avLst/>
          </a:prstGeom>
          <a:noFill/>
        </p:spPr>
        <p:txBody>
          <a:bodyPr wrap="none" rtlCol="0">
            <a:spAutoFit/>
          </a:bodyPr>
          <a:lstStyle/>
          <a:p>
            <a:r>
              <a:rPr kumimoji="1" lang="ja-JP" altLang="en-US" dirty="0" smtClean="0"/>
              <a:t>前回作った</a:t>
            </a:r>
            <a:r>
              <a:rPr kumimoji="1" lang="en-US" altLang="ja-JP" dirty="0" smtClean="0"/>
              <a:t>WEB</a:t>
            </a:r>
            <a:r>
              <a:rPr kumimoji="1" lang="ja-JP" altLang="en-US" dirty="0" smtClean="0"/>
              <a:t>サーバレスポンス時間計測プログラムを用いてログを出した</a:t>
            </a:r>
            <a:endParaRPr kumimoji="1" lang="ja-JP" altLang="en-US" dirty="0"/>
          </a:p>
        </p:txBody>
      </p:sp>
    </p:spTree>
    <p:extLst>
      <p:ext uri="{BB962C8B-B14F-4D97-AF65-F5344CB8AC3E}">
        <p14:creationId xmlns:p14="http://schemas.microsoft.com/office/powerpoint/2010/main" val="3501563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2533" y="294684"/>
            <a:ext cx="8467567" cy="1325563"/>
          </a:xfrm>
        </p:spPr>
        <p:txBody>
          <a:bodyPr/>
          <a:lstStyle/>
          <a:p>
            <a:r>
              <a:rPr lang="ja-JP" altLang="en-US" dirty="0"/>
              <a:t>サーバ応答速度の評価に基づいた割り振り</a:t>
            </a:r>
            <a:r>
              <a:rPr lang="ja-JP" altLang="en-US" dirty="0" smtClean="0"/>
              <a:t>方法を考案</a:t>
            </a:r>
            <a:endParaRPr kumimoji="1" lang="ja-JP" altLang="en-US" dirty="0"/>
          </a:p>
        </p:txBody>
      </p:sp>
      <p:sp>
        <p:nvSpPr>
          <p:cNvPr id="3" name="コンテンツ プレースホルダー 2"/>
          <p:cNvSpPr>
            <a:spLocks noGrp="1"/>
          </p:cNvSpPr>
          <p:nvPr>
            <p:ph idx="1"/>
          </p:nvPr>
        </p:nvSpPr>
        <p:spPr>
          <a:xfrm>
            <a:off x="372533" y="1843617"/>
            <a:ext cx="8398933" cy="4695296"/>
          </a:xfrm>
        </p:spPr>
        <p:txBody>
          <a:bodyPr>
            <a:normAutofit fontScale="92500" lnSpcReduction="10000"/>
          </a:bodyPr>
          <a:lstStyle/>
          <a:p>
            <a:pPr marL="0" indent="0">
              <a:buNone/>
            </a:pPr>
            <a:r>
              <a:rPr lang="ja-JP" altLang="en-US" dirty="0"/>
              <a:t>＜方式１＞</a:t>
            </a:r>
            <a:endParaRPr lang="en-US" altLang="ja-JP" dirty="0"/>
          </a:p>
          <a:p>
            <a:pPr marL="0" indent="0">
              <a:buNone/>
            </a:pPr>
            <a:r>
              <a:rPr lang="ja-JP" altLang="en-US" dirty="0" smtClean="0"/>
              <a:t>基本的に順</a:t>
            </a:r>
            <a:r>
              <a:rPr lang="ja-JP" altLang="en-US" dirty="0"/>
              <a:t>に</a:t>
            </a:r>
            <a:r>
              <a:rPr lang="ja-JP" altLang="en-US" dirty="0" smtClean="0"/>
              <a:t>割り振るラウンドロビン方式を使う．</a:t>
            </a:r>
            <a:endParaRPr lang="en-US" altLang="ja-JP" dirty="0"/>
          </a:p>
          <a:p>
            <a:pPr marL="0" indent="0">
              <a:buNone/>
            </a:pPr>
            <a:r>
              <a:rPr lang="ja-JP" altLang="en-US" dirty="0"/>
              <a:t>極端に遅いサーバ（</a:t>
            </a:r>
            <a:r>
              <a:rPr lang="en-US" altLang="ja-JP" dirty="0"/>
              <a:t>D</a:t>
            </a:r>
            <a:r>
              <a:rPr lang="ja-JP" altLang="en-US" dirty="0"/>
              <a:t>評価サーバ）が現れたら重みを</a:t>
            </a:r>
            <a:r>
              <a:rPr lang="ja-JP" altLang="en-US" dirty="0" smtClean="0"/>
              <a:t>下げる．</a:t>
            </a:r>
            <a:endParaRPr lang="en-US" altLang="ja-JP" dirty="0"/>
          </a:p>
          <a:p>
            <a:pPr marL="0" indent="0">
              <a:buNone/>
            </a:pPr>
            <a:r>
              <a:rPr lang="ja-JP" altLang="en-US" dirty="0"/>
              <a:t>＜方式２ ＞</a:t>
            </a:r>
            <a:endParaRPr lang="en-US" altLang="ja-JP" dirty="0"/>
          </a:p>
          <a:p>
            <a:pPr marL="0" indent="0">
              <a:lnSpc>
                <a:spcPct val="120000"/>
              </a:lnSpc>
              <a:buNone/>
            </a:pPr>
            <a:r>
              <a:rPr lang="ja-JP" altLang="en-US" dirty="0"/>
              <a:t>負荷分散する全てのサーバの平均と</a:t>
            </a:r>
            <a:r>
              <a:rPr lang="en-US" altLang="ja-JP" dirty="0"/>
              <a:t>1</a:t>
            </a:r>
            <a:r>
              <a:rPr lang="ja-JP" altLang="en-US" dirty="0"/>
              <a:t>台の平均を比べて低ければ，優先度を</a:t>
            </a:r>
            <a:r>
              <a:rPr lang="ja-JP" altLang="en-US" dirty="0" smtClean="0"/>
              <a:t>下げる．</a:t>
            </a:r>
            <a:endParaRPr lang="en-US" altLang="ja-JP" dirty="0"/>
          </a:p>
          <a:p>
            <a:pPr marL="0" indent="0">
              <a:buNone/>
            </a:pPr>
            <a:r>
              <a:rPr lang="ja-JP" altLang="en-US" dirty="0"/>
              <a:t>＜方式３ ＞</a:t>
            </a:r>
            <a:endParaRPr lang="en-US" altLang="ja-JP" dirty="0"/>
          </a:p>
          <a:p>
            <a:pPr marL="0" indent="0">
              <a:lnSpc>
                <a:spcPct val="120000"/>
              </a:lnSpc>
              <a:buNone/>
            </a:pPr>
            <a:r>
              <a:rPr lang="ja-JP" altLang="en-US" dirty="0"/>
              <a:t>目的はユーザを速いサーバへ届ける</a:t>
            </a:r>
            <a:r>
              <a:rPr lang="ja-JP" altLang="en-US" dirty="0" smtClean="0"/>
              <a:t>こと．優先</a:t>
            </a:r>
            <a:r>
              <a:rPr lang="ja-JP" altLang="en-US" dirty="0"/>
              <a:t>してＡ評価サーバへ</a:t>
            </a:r>
            <a:r>
              <a:rPr lang="ja-JP" altLang="en-US" dirty="0" smtClean="0"/>
              <a:t>送り続ける．大量</a:t>
            </a:r>
            <a:r>
              <a:rPr lang="ja-JP" altLang="en-US" dirty="0"/>
              <a:t>のリクエストでＡ評価が</a:t>
            </a:r>
            <a:r>
              <a:rPr lang="en-US" altLang="ja-JP" dirty="0"/>
              <a:t>B</a:t>
            </a:r>
            <a:r>
              <a:rPr lang="ja-JP" altLang="en-US" dirty="0"/>
              <a:t>評価になってしまったら，次に評価が高いサーバへ</a:t>
            </a:r>
            <a:r>
              <a:rPr lang="ja-JP" altLang="en-US" dirty="0" smtClean="0"/>
              <a:t>送る．</a:t>
            </a:r>
            <a:endParaRPr lang="en-US" altLang="ja-JP"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37</a:t>
            </a:fld>
            <a:endParaRPr kumimoji="1" lang="ja-JP" altLang="en-US"/>
          </a:p>
        </p:txBody>
      </p:sp>
    </p:spTree>
    <p:extLst>
      <p:ext uri="{BB962C8B-B14F-4D97-AF65-F5344CB8AC3E}">
        <p14:creationId xmlns:p14="http://schemas.microsoft.com/office/powerpoint/2010/main" val="4245721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446047"/>
            <a:ext cx="7886700" cy="844620"/>
          </a:xfrm>
        </p:spPr>
        <p:txBody>
          <a:bodyPr>
            <a:normAutofit/>
          </a:bodyPr>
          <a:lstStyle/>
          <a:p>
            <a:r>
              <a:rPr kumimoji="1" lang="ja-JP" altLang="en-US" sz="4000" dirty="0" smtClean="0"/>
              <a:t>平均を出すプログラム</a:t>
            </a:r>
            <a:endParaRPr kumimoji="1" lang="ja-JP" altLang="en-US" sz="4800" dirty="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38</a:t>
            </a:fld>
            <a:endParaRPr kumimoji="1" lang="ja-JP" altLang="en-US"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6240" r="37352"/>
          <a:stretch/>
        </p:blipFill>
        <p:spPr>
          <a:xfrm>
            <a:off x="474903" y="1428231"/>
            <a:ext cx="4372228" cy="45154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r="44318"/>
          <a:stretch/>
        </p:blipFill>
        <p:spPr>
          <a:xfrm>
            <a:off x="4989581" y="1428231"/>
            <a:ext cx="3525769" cy="1309165"/>
          </a:xfrm>
          <a:prstGeom prst="rect">
            <a:avLst/>
          </a:prstGeom>
        </p:spPr>
      </p:pic>
      <p:sp>
        <p:nvSpPr>
          <p:cNvPr id="14" name="テキスト ボックス 13"/>
          <p:cNvSpPr txBox="1"/>
          <p:nvPr/>
        </p:nvSpPr>
        <p:spPr>
          <a:xfrm>
            <a:off x="5320444" y="3366086"/>
            <a:ext cx="3042821" cy="830997"/>
          </a:xfrm>
          <a:prstGeom prst="rect">
            <a:avLst/>
          </a:prstGeom>
          <a:noFill/>
        </p:spPr>
        <p:txBody>
          <a:bodyPr wrap="none" rtlCol="0">
            <a:spAutoFit/>
          </a:bodyPr>
          <a:lstStyle/>
          <a:p>
            <a:r>
              <a:rPr kumimoji="1" lang="en-US" altLang="ja-JP" sz="2400" dirty="0" smtClean="0"/>
              <a:t>kait.jp</a:t>
            </a:r>
            <a:r>
              <a:rPr kumimoji="1" lang="ja-JP" altLang="en-US" sz="2400" dirty="0" smtClean="0"/>
              <a:t>の応答速度は</a:t>
            </a:r>
            <a:r>
              <a:rPr kumimoji="1" lang="en-US" altLang="ja-JP" sz="2400" dirty="0" smtClean="0"/>
              <a:t/>
            </a:r>
            <a:br>
              <a:rPr kumimoji="1" lang="en-US" altLang="ja-JP" sz="2400" dirty="0" smtClean="0"/>
            </a:br>
            <a:r>
              <a:rPr kumimoji="1" lang="ja-JP" altLang="en-US" sz="2400" b="1" dirty="0" smtClean="0"/>
              <a:t>平均</a:t>
            </a:r>
            <a:r>
              <a:rPr kumimoji="1" lang="en-US" altLang="ja-JP" sz="2400" b="1" dirty="0" smtClean="0"/>
              <a:t>0.282</a:t>
            </a:r>
            <a:r>
              <a:rPr kumimoji="1" lang="ja-JP" altLang="en-US" sz="2400" b="1" dirty="0" smtClean="0"/>
              <a:t>秒</a:t>
            </a:r>
            <a:r>
              <a:rPr kumimoji="1" lang="ja-JP" altLang="en-US" sz="2400" dirty="0" smtClean="0"/>
              <a:t>だった。</a:t>
            </a:r>
            <a:endParaRPr kumimoji="1" lang="ja-JP" altLang="en-US" sz="2400" dirty="0"/>
          </a:p>
        </p:txBody>
      </p:sp>
      <p:sp>
        <p:nvSpPr>
          <p:cNvPr id="15" name="右矢印 14"/>
          <p:cNvSpPr/>
          <p:nvPr/>
        </p:nvSpPr>
        <p:spPr>
          <a:xfrm rot="16200000">
            <a:off x="5429755" y="2752174"/>
            <a:ext cx="574535" cy="42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14248" y="5923039"/>
            <a:ext cx="4493538" cy="461665"/>
          </a:xfrm>
          <a:prstGeom prst="rect">
            <a:avLst/>
          </a:prstGeom>
          <a:noFill/>
        </p:spPr>
        <p:txBody>
          <a:bodyPr wrap="none" rtlCol="0">
            <a:spAutoFit/>
          </a:bodyPr>
          <a:lstStyle/>
          <a:p>
            <a:r>
              <a:rPr kumimoji="1" lang="ja-JP" altLang="en-US" sz="2400" dirty="0" smtClean="0"/>
              <a:t>ログから平均を出すプログラム</a:t>
            </a:r>
            <a:endParaRPr kumimoji="1" lang="ja-JP" altLang="en-US" sz="2400" dirty="0"/>
          </a:p>
        </p:txBody>
      </p:sp>
      <p:sp>
        <p:nvSpPr>
          <p:cNvPr id="17" name="テキスト ボックス 16"/>
          <p:cNvSpPr txBox="1"/>
          <p:nvPr/>
        </p:nvSpPr>
        <p:spPr>
          <a:xfrm>
            <a:off x="6133969" y="2711827"/>
            <a:ext cx="1415772" cy="461665"/>
          </a:xfrm>
          <a:prstGeom prst="rect">
            <a:avLst/>
          </a:prstGeom>
          <a:noFill/>
        </p:spPr>
        <p:txBody>
          <a:bodyPr wrap="none" rtlCol="0">
            <a:spAutoFit/>
          </a:bodyPr>
          <a:lstStyle/>
          <a:p>
            <a:r>
              <a:rPr kumimoji="1" lang="ja-JP" altLang="en-US" sz="2400" dirty="0" smtClean="0"/>
              <a:t>実行結果</a:t>
            </a:r>
            <a:endParaRPr kumimoji="1" lang="ja-JP" altLang="en-US" sz="2400" dirty="0"/>
          </a:p>
        </p:txBody>
      </p:sp>
    </p:spTree>
    <p:extLst>
      <p:ext uri="{BB962C8B-B14F-4D97-AF65-F5344CB8AC3E}">
        <p14:creationId xmlns:p14="http://schemas.microsoft.com/office/powerpoint/2010/main" val="4518302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プログラムが正しく動いているか</a:t>
            </a:r>
            <a:endParaRPr kumimoji="1" lang="ja-JP" altLang="en-US" sz="4000" dirty="0"/>
          </a:p>
        </p:txBody>
      </p:sp>
      <p:sp>
        <p:nvSpPr>
          <p:cNvPr id="3" name="コンテンツ プレースホルダー 2"/>
          <p:cNvSpPr>
            <a:spLocks noGrp="1"/>
          </p:cNvSpPr>
          <p:nvPr>
            <p:ph idx="1"/>
          </p:nvPr>
        </p:nvSpPr>
        <p:spPr>
          <a:xfrm>
            <a:off x="628650" y="1676690"/>
            <a:ext cx="7886700" cy="1067887"/>
          </a:xfrm>
        </p:spPr>
        <p:txBody>
          <a:bodyPr>
            <a:normAutofit/>
          </a:bodyPr>
          <a:lstStyle/>
          <a:p>
            <a:r>
              <a:rPr lang="ja-JP" altLang="en-US" dirty="0" smtClean="0"/>
              <a:t>プログラムが正しく動いていないと結果が間違えることになるので</a:t>
            </a:r>
            <a:r>
              <a:rPr lang="en-US" altLang="ja-JP" dirty="0" smtClean="0"/>
              <a:t>Excel</a:t>
            </a:r>
            <a:r>
              <a:rPr lang="ja-JP" altLang="en-US" dirty="0" smtClean="0"/>
              <a:t>で検証</a:t>
            </a:r>
            <a:endParaRPr lang="en-US" altLang="ja-JP" dirty="0" smtClean="0"/>
          </a:p>
        </p:txBody>
      </p:sp>
      <p:sp>
        <p:nvSpPr>
          <p:cNvPr id="4" name="スライド番号プレースホルダー 3"/>
          <p:cNvSpPr>
            <a:spLocks noGrp="1"/>
          </p:cNvSpPr>
          <p:nvPr>
            <p:ph type="sldNum" sz="quarter" idx="12"/>
          </p:nvPr>
        </p:nvSpPr>
        <p:spPr/>
        <p:txBody>
          <a:bodyPr/>
          <a:lstStyle/>
          <a:p>
            <a:fld id="{010A43D1-8C5F-4BB5-96AD-6A66B588192F}" type="slidenum">
              <a:rPr kumimoji="1" lang="ja-JP" altLang="en-US" smtClean="0"/>
              <a:t>39</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626475"/>
            <a:ext cx="4134062" cy="3086259"/>
          </a:xfrm>
          <a:prstGeom prst="rect">
            <a:avLst/>
          </a:prstGeom>
        </p:spPr>
      </p:pic>
      <p:pic>
        <p:nvPicPr>
          <p:cNvPr id="6" name="図 5"/>
          <p:cNvPicPr>
            <a:picLocks noChangeAspect="1"/>
          </p:cNvPicPr>
          <p:nvPr/>
        </p:nvPicPr>
        <p:blipFill>
          <a:blip r:embed="rId3"/>
          <a:stretch>
            <a:fillRect/>
          </a:stretch>
        </p:blipFill>
        <p:spPr>
          <a:xfrm>
            <a:off x="4991557" y="2744577"/>
            <a:ext cx="3523793" cy="1310754"/>
          </a:xfrm>
          <a:prstGeom prst="rect">
            <a:avLst/>
          </a:prstGeom>
        </p:spPr>
      </p:pic>
      <p:sp>
        <p:nvSpPr>
          <p:cNvPr id="7" name="上矢印 6"/>
          <p:cNvSpPr/>
          <p:nvPr/>
        </p:nvSpPr>
        <p:spPr>
          <a:xfrm rot="19903485">
            <a:off x="3897600" y="3923407"/>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上矢印 8"/>
          <p:cNvSpPr/>
          <p:nvPr/>
        </p:nvSpPr>
        <p:spPr>
          <a:xfrm rot="1724724">
            <a:off x="5559582" y="3980639"/>
            <a:ext cx="461246" cy="492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64064" y="4371474"/>
            <a:ext cx="1826141" cy="584775"/>
          </a:xfrm>
          <a:prstGeom prst="rect">
            <a:avLst/>
          </a:prstGeom>
          <a:noFill/>
        </p:spPr>
        <p:txBody>
          <a:bodyPr wrap="none" rtlCol="0">
            <a:spAutoFit/>
          </a:bodyPr>
          <a:lstStyle/>
          <a:p>
            <a:r>
              <a:rPr kumimoji="1" lang="ja-JP" altLang="en-US" sz="3200" dirty="0" smtClean="0"/>
              <a:t>一致した</a:t>
            </a:r>
            <a:endParaRPr kumimoji="1" lang="ja-JP" altLang="en-US" sz="3200" dirty="0"/>
          </a:p>
        </p:txBody>
      </p:sp>
      <p:sp>
        <p:nvSpPr>
          <p:cNvPr id="11" name="テキスト ボックス 10"/>
          <p:cNvSpPr txBox="1"/>
          <p:nvPr/>
        </p:nvSpPr>
        <p:spPr>
          <a:xfrm>
            <a:off x="6087853" y="4102765"/>
            <a:ext cx="2698175" cy="307777"/>
          </a:xfrm>
          <a:prstGeom prst="rect">
            <a:avLst/>
          </a:prstGeom>
          <a:noFill/>
        </p:spPr>
        <p:txBody>
          <a:bodyPr wrap="none" rtlCol="0">
            <a:spAutoFit/>
          </a:bodyPr>
          <a:lstStyle/>
          <a:p>
            <a:r>
              <a:rPr kumimoji="1" lang="ja-JP" altLang="en-US" sz="1400" dirty="0" smtClean="0"/>
              <a:t>ログから平均を出すプログラム</a:t>
            </a:r>
            <a:endParaRPr kumimoji="1" lang="ja-JP" altLang="en-US" sz="1400" dirty="0"/>
          </a:p>
        </p:txBody>
      </p:sp>
      <p:sp>
        <p:nvSpPr>
          <p:cNvPr id="12" name="テキスト ボックス 11"/>
          <p:cNvSpPr txBox="1"/>
          <p:nvPr/>
        </p:nvSpPr>
        <p:spPr>
          <a:xfrm>
            <a:off x="1798646" y="5799382"/>
            <a:ext cx="1794070" cy="369332"/>
          </a:xfrm>
          <a:prstGeom prst="rect">
            <a:avLst/>
          </a:prstGeom>
          <a:noFill/>
        </p:spPr>
        <p:txBody>
          <a:bodyPr wrap="square" rtlCol="0">
            <a:spAutoFit/>
          </a:bodyPr>
          <a:lstStyle/>
          <a:p>
            <a:r>
              <a:rPr kumimoji="1" lang="en-US" altLang="ja-JP" dirty="0" smtClean="0"/>
              <a:t>Excel</a:t>
            </a:r>
            <a:r>
              <a:rPr kumimoji="1" lang="ja-JP" altLang="en-US" dirty="0" smtClean="0"/>
              <a:t>の</a:t>
            </a:r>
            <a:r>
              <a:rPr kumimoji="1" lang="en-US" altLang="ja-JP" dirty="0" smtClean="0"/>
              <a:t>AVARAGE</a:t>
            </a:r>
            <a:endParaRPr kumimoji="1" lang="ja-JP" altLang="en-US" dirty="0"/>
          </a:p>
        </p:txBody>
      </p:sp>
    </p:spTree>
    <p:extLst>
      <p:ext uri="{BB962C8B-B14F-4D97-AF65-F5344CB8AC3E}">
        <p14:creationId xmlns:p14="http://schemas.microsoft.com/office/powerpoint/2010/main" val="456898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a:t>
            </a:fld>
            <a:endParaRPr kumimoji="1" lang="ja-JP" altLang="en-US"/>
          </a:p>
        </p:txBody>
      </p:sp>
      <p:sp>
        <p:nvSpPr>
          <p:cNvPr id="6" name="タイトル 1"/>
          <p:cNvSpPr>
            <a:spLocks noGrp="1"/>
          </p:cNvSpPr>
          <p:nvPr>
            <p:ph type="title"/>
          </p:nvPr>
        </p:nvSpPr>
        <p:spPr>
          <a:xfrm>
            <a:off x="587041" y="365126"/>
            <a:ext cx="7886700" cy="1325563"/>
          </a:xfrm>
        </p:spPr>
        <p:txBody>
          <a:bodyPr>
            <a:normAutofit/>
          </a:bodyPr>
          <a:lstStyle/>
          <a:p>
            <a:r>
              <a:rPr lang="ja-JP" altLang="en-US" dirty="0" smtClean="0"/>
              <a:t>ロードバランサに使われる技術</a:t>
            </a:r>
            <a:endParaRPr kumimoji="1" lang="ja-JP" altLang="en-US" sz="4800" dirty="0"/>
          </a:p>
        </p:txBody>
      </p:sp>
      <p:sp>
        <p:nvSpPr>
          <p:cNvPr id="7" name="コンテンツ プレースホルダー 2"/>
          <p:cNvSpPr txBox="1">
            <a:spLocks/>
          </p:cNvSpPr>
          <p:nvPr/>
        </p:nvSpPr>
        <p:spPr>
          <a:xfrm>
            <a:off x="1" y="1690689"/>
            <a:ext cx="8785654" cy="4796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smtClean="0"/>
              <a:t>WEB</a:t>
            </a:r>
            <a:r>
              <a:rPr lang="ja-JP" altLang="en-US" dirty="0" smtClean="0"/>
              <a:t>サーバで</a:t>
            </a:r>
            <a:r>
              <a:rPr lang="ja-JP" altLang="en-US" dirty="0"/>
              <a:t>負荷分散するにはプロキシ機能を応用</a:t>
            </a:r>
            <a:r>
              <a:rPr lang="ja-JP" altLang="en-US" dirty="0" smtClean="0"/>
              <a:t>する</a:t>
            </a:r>
            <a:endParaRPr lang="en-US" altLang="ja-JP" dirty="0" smtClean="0"/>
          </a:p>
          <a:p>
            <a:pPr lvl="1"/>
            <a:endParaRPr lang="en-US" altLang="ja-JP" dirty="0" smtClean="0"/>
          </a:p>
          <a:p>
            <a:pPr lvl="1"/>
            <a:r>
              <a:rPr lang="ja-JP" altLang="en-US" dirty="0" smtClean="0"/>
              <a:t>フォワードプロキシ</a:t>
            </a:r>
            <a:endParaRPr lang="en-US" altLang="ja-JP" dirty="0" smtClean="0"/>
          </a:p>
          <a:p>
            <a:pPr lvl="2"/>
            <a:r>
              <a:rPr lang="en-US" altLang="ja-JP" sz="2200" dirty="0"/>
              <a:t>Client </a:t>
            </a:r>
            <a:r>
              <a:rPr lang="ja-JP" altLang="en-US" sz="2200" dirty="0"/>
              <a:t>から不特定の </a:t>
            </a:r>
            <a:r>
              <a:rPr lang="en-US" altLang="ja-JP" sz="2200" dirty="0"/>
              <a:t>Server </a:t>
            </a:r>
            <a:r>
              <a:rPr lang="ja-JP" altLang="en-US" sz="2200" dirty="0"/>
              <a:t>にアクセスする際、</a:t>
            </a:r>
            <a:r>
              <a:rPr lang="en-US" altLang="ja-JP" sz="2200" dirty="0"/>
              <a:t/>
            </a:r>
            <a:br>
              <a:rPr lang="en-US" altLang="ja-JP" sz="2200" dirty="0"/>
            </a:br>
            <a:r>
              <a:rPr lang="en-US" altLang="ja-JP" sz="2200" dirty="0">
                <a:solidFill>
                  <a:srgbClr val="FF0000"/>
                </a:solidFill>
              </a:rPr>
              <a:t>Client </a:t>
            </a:r>
            <a:r>
              <a:rPr lang="ja-JP" altLang="en-US" sz="2200" dirty="0">
                <a:solidFill>
                  <a:srgbClr val="FF0000"/>
                </a:solidFill>
              </a:rPr>
              <a:t>の代わりに通信</a:t>
            </a:r>
            <a:r>
              <a:rPr lang="ja-JP" altLang="en-US" sz="2200" dirty="0"/>
              <a:t>を行ってくれる</a:t>
            </a:r>
            <a:r>
              <a:rPr lang="ja-JP" altLang="en-US" sz="2200" dirty="0" smtClean="0"/>
              <a:t>もの</a:t>
            </a:r>
            <a:r>
              <a:rPr lang="ja-JP" altLang="en-US" sz="2200" dirty="0"/>
              <a:t>。</a:t>
            </a:r>
            <a:r>
              <a:rPr lang="ja-JP" altLang="en-US" sz="2200" dirty="0" smtClean="0"/>
              <a:t>企業</a:t>
            </a:r>
            <a:r>
              <a:rPr lang="ja-JP" altLang="en-US" sz="2200" dirty="0"/>
              <a:t>等の内部ネットワークとインターネットの間に設置</a:t>
            </a:r>
            <a:r>
              <a:rPr lang="ja-JP" altLang="en-US" sz="2200" dirty="0" smtClean="0"/>
              <a:t>される。セキュリティ</a:t>
            </a:r>
            <a:r>
              <a:rPr lang="ja-JP" altLang="en-US" sz="2200" dirty="0"/>
              <a:t>を確保する等の理由</a:t>
            </a:r>
            <a:r>
              <a:rPr lang="ja-JP" altLang="en-US" sz="2200" dirty="0" smtClean="0"/>
              <a:t>からクライアントに代わってインターネット</a:t>
            </a:r>
            <a:r>
              <a:rPr lang="ja-JP" altLang="en-US" sz="2200" dirty="0"/>
              <a:t>との接続を「代理」</a:t>
            </a:r>
            <a:r>
              <a:rPr lang="ja-JP" altLang="en-US" sz="2200" dirty="0" smtClean="0"/>
              <a:t>する。</a:t>
            </a:r>
            <a:r>
              <a:rPr lang="en-US" altLang="ja-JP" dirty="0" smtClean="0"/>
              <a:t/>
            </a:r>
            <a:br>
              <a:rPr lang="en-US" altLang="ja-JP" dirty="0" smtClean="0"/>
            </a:br>
            <a:endParaRPr lang="en-US" altLang="ja-JP" dirty="0" smtClean="0"/>
          </a:p>
          <a:p>
            <a:pPr lvl="1"/>
            <a:r>
              <a:rPr lang="ja-JP" altLang="en-US" dirty="0" smtClean="0"/>
              <a:t>リバースプロキシ</a:t>
            </a:r>
            <a:endParaRPr lang="en-US" altLang="ja-JP" dirty="0" smtClean="0"/>
          </a:p>
          <a:p>
            <a:pPr lvl="2"/>
            <a:r>
              <a:rPr lang="ja-JP" altLang="en-US" sz="2400" dirty="0" smtClean="0"/>
              <a:t>不特定多数の </a:t>
            </a:r>
            <a:r>
              <a:rPr lang="en-US" altLang="ja-JP" sz="2400" dirty="0" smtClean="0"/>
              <a:t>Client </a:t>
            </a:r>
            <a:r>
              <a:rPr lang="ja-JP" altLang="en-US" sz="2400" dirty="0" smtClean="0"/>
              <a:t>から、特定</a:t>
            </a:r>
            <a:r>
              <a:rPr lang="ja-JP" altLang="en-US" sz="2400" dirty="0"/>
              <a:t>の </a:t>
            </a:r>
            <a:r>
              <a:rPr lang="en-US" altLang="ja-JP" sz="2400" dirty="0">
                <a:solidFill>
                  <a:srgbClr val="FF0000"/>
                </a:solidFill>
              </a:rPr>
              <a:t>Server </a:t>
            </a:r>
            <a:r>
              <a:rPr lang="ja-JP" altLang="en-US" sz="2400" dirty="0" smtClean="0">
                <a:solidFill>
                  <a:srgbClr val="FF0000"/>
                </a:solidFill>
              </a:rPr>
              <a:t>へ通信</a:t>
            </a:r>
            <a:r>
              <a:rPr lang="ja-JP" altLang="en-US" sz="2400" dirty="0">
                <a:solidFill>
                  <a:srgbClr val="FF0000"/>
                </a:solidFill>
              </a:rPr>
              <a:t>を代わり</a:t>
            </a:r>
            <a:r>
              <a:rPr lang="ja-JP" altLang="en-US" sz="2400" dirty="0"/>
              <a:t>に行って</a:t>
            </a:r>
            <a:r>
              <a:rPr lang="ja-JP" altLang="en-US" sz="2400" dirty="0" smtClean="0"/>
              <a:t>くれる。</a:t>
            </a:r>
            <a:r>
              <a:rPr lang="en-US" altLang="ja-JP" sz="2400" dirty="0" smtClean="0"/>
              <a:t>Web</a:t>
            </a:r>
            <a:r>
              <a:rPr lang="ja-JP" altLang="en-US" sz="2400" dirty="0" smtClean="0"/>
              <a:t>サーバへのアクセスはプロキシ</a:t>
            </a:r>
            <a:r>
              <a:rPr lang="en-US" altLang="ja-JP" sz="2400" dirty="0" smtClean="0"/>
              <a:t>―</a:t>
            </a:r>
            <a:r>
              <a:rPr lang="ja-JP" altLang="en-US" sz="2400" dirty="0" smtClean="0"/>
              <a:t>サーバが一括して受けるので直接アクセスはできない。</a:t>
            </a:r>
            <a:endParaRPr lang="en-US" altLang="ja-JP" sz="2400" dirty="0" smtClean="0"/>
          </a:p>
          <a:p>
            <a:pPr lvl="2"/>
            <a:endParaRPr lang="en-US" altLang="ja-JP" sz="2400" dirty="0"/>
          </a:p>
        </p:txBody>
      </p:sp>
      <p:sp>
        <p:nvSpPr>
          <p:cNvPr id="9" name="コンテンツ プレースホルダー 2"/>
          <p:cNvSpPr txBox="1">
            <a:spLocks/>
          </p:cNvSpPr>
          <p:nvPr/>
        </p:nvSpPr>
        <p:spPr>
          <a:xfrm>
            <a:off x="275129" y="3657601"/>
            <a:ext cx="7806190"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endParaRPr lang="en-US" altLang="ja-JP" dirty="0" smtClean="0"/>
          </a:p>
        </p:txBody>
      </p:sp>
      <p:sp>
        <p:nvSpPr>
          <p:cNvPr id="2" name="正方形/長方形 1"/>
          <p:cNvSpPr/>
          <p:nvPr/>
        </p:nvSpPr>
        <p:spPr>
          <a:xfrm>
            <a:off x="718457" y="4733636"/>
            <a:ext cx="2290817" cy="38305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3283594" y="4652353"/>
            <a:ext cx="3111749" cy="369332"/>
          </a:xfrm>
          <a:prstGeom prst="rect">
            <a:avLst/>
          </a:prstGeom>
          <a:noFill/>
        </p:spPr>
        <p:txBody>
          <a:bodyPr wrap="none" rtlCol="0">
            <a:spAutoFit/>
          </a:bodyPr>
          <a:lstStyle/>
          <a:p>
            <a:r>
              <a:rPr kumimoji="1" lang="en-US" altLang="ja-JP" b="1" dirty="0" smtClean="0">
                <a:solidFill>
                  <a:srgbClr val="FF0000"/>
                </a:solidFill>
              </a:rPr>
              <a:t>WEB</a:t>
            </a:r>
            <a:r>
              <a:rPr kumimoji="1" lang="ja-JP" altLang="en-US" b="1" dirty="0" smtClean="0">
                <a:solidFill>
                  <a:srgbClr val="FF0000"/>
                </a:solidFill>
              </a:rPr>
              <a:t>のロードバランサはこちら</a:t>
            </a:r>
            <a:endParaRPr kumimoji="1" lang="ja-JP" altLang="en-US" b="1" dirty="0">
              <a:solidFill>
                <a:srgbClr val="FF0000"/>
              </a:solidFill>
            </a:endParaRPr>
          </a:p>
        </p:txBody>
      </p:sp>
    </p:spTree>
    <p:extLst>
      <p:ext uri="{BB962C8B-B14F-4D97-AF65-F5344CB8AC3E}">
        <p14:creationId xmlns:p14="http://schemas.microsoft.com/office/powerpoint/2010/main" val="3918505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1690143"/>
            <a:ext cx="8771766" cy="543259"/>
          </a:xfrm>
        </p:spPr>
        <p:txBody>
          <a:bodyPr>
            <a:normAutofit/>
          </a:bodyPr>
          <a:lstStyle/>
          <a:p>
            <a:r>
              <a:rPr lang="ja-JP" altLang="en-US" dirty="0" smtClean="0"/>
              <a:t>簡易的</a:t>
            </a:r>
            <a:r>
              <a:rPr lang="ja-JP" altLang="en-US" dirty="0"/>
              <a:t>な検索システムを作成しデータベースと接続</a:t>
            </a:r>
            <a:r>
              <a:rPr lang="ja-JP" altLang="en-US" dirty="0" smtClean="0"/>
              <a:t>。</a:t>
            </a:r>
            <a:endParaRPr lang="en-US" altLang="ja-JP" dirty="0" smtClean="0"/>
          </a:p>
          <a:p>
            <a:pPr lvl="1"/>
            <a:endParaRPr lang="en-US" altLang="ja-JP"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z="1800" smtClean="0"/>
              <a:t>40</a:t>
            </a:fld>
            <a:endParaRPr kumimoji="1" lang="ja-JP" altLang="en-US" sz="1800" dirty="0"/>
          </a:p>
        </p:txBody>
      </p:sp>
      <p:sp>
        <p:nvSpPr>
          <p:cNvPr id="6" name="タイトル 1"/>
          <p:cNvSpPr>
            <a:spLocks noGrp="1"/>
          </p:cNvSpPr>
          <p:nvPr>
            <p:ph type="title"/>
          </p:nvPr>
        </p:nvSpPr>
        <p:spPr/>
        <p:txBody>
          <a:bodyPr>
            <a:normAutofit/>
          </a:bodyPr>
          <a:lstStyle/>
          <a:p>
            <a:r>
              <a:rPr kumimoji="1" lang="ja-JP" altLang="en-US" sz="4000" dirty="0" smtClean="0"/>
              <a:t>ラズパイ上に検索システムの作成</a:t>
            </a:r>
            <a:endParaRPr kumimoji="1" lang="ja-JP" altLang="en-US" sz="40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27202"/>
          <a:stretch/>
        </p:blipFill>
        <p:spPr>
          <a:xfrm>
            <a:off x="345428" y="2331740"/>
            <a:ext cx="4283216" cy="3138427"/>
          </a:xfrm>
          <a:prstGeom prst="rect">
            <a:avLst/>
          </a:prstGeom>
        </p:spPr>
      </p:pic>
      <p:pic>
        <p:nvPicPr>
          <p:cNvPr id="9" name="図 8"/>
          <p:cNvPicPr>
            <a:picLocks noChangeAspect="1"/>
          </p:cNvPicPr>
          <p:nvPr/>
        </p:nvPicPr>
        <p:blipFill>
          <a:blip r:embed="rId3"/>
          <a:stretch>
            <a:fillRect/>
          </a:stretch>
        </p:blipFill>
        <p:spPr>
          <a:xfrm>
            <a:off x="4945793" y="2331740"/>
            <a:ext cx="3389004" cy="2960302"/>
          </a:xfrm>
          <a:prstGeom prst="rect">
            <a:avLst/>
          </a:prstGeom>
        </p:spPr>
      </p:pic>
      <p:sp>
        <p:nvSpPr>
          <p:cNvPr id="10" name="テキスト ボックス 9"/>
          <p:cNvSpPr txBox="1"/>
          <p:nvPr/>
        </p:nvSpPr>
        <p:spPr>
          <a:xfrm>
            <a:off x="1437811" y="4922710"/>
            <a:ext cx="1800493" cy="369332"/>
          </a:xfrm>
          <a:prstGeom prst="rect">
            <a:avLst/>
          </a:prstGeom>
          <a:noFill/>
        </p:spPr>
        <p:txBody>
          <a:bodyPr wrap="none" rtlCol="0">
            <a:spAutoFit/>
          </a:bodyPr>
          <a:lstStyle/>
          <a:p>
            <a:r>
              <a:rPr kumimoji="1" lang="ja-JP" altLang="en-US" dirty="0" smtClean="0"/>
              <a:t>観光地入力画面</a:t>
            </a:r>
            <a:endParaRPr kumimoji="1" lang="ja-JP" altLang="en-US" dirty="0"/>
          </a:p>
        </p:txBody>
      </p:sp>
      <p:sp>
        <p:nvSpPr>
          <p:cNvPr id="11" name="テキスト ボックス 10"/>
          <p:cNvSpPr txBox="1"/>
          <p:nvPr/>
        </p:nvSpPr>
        <p:spPr>
          <a:xfrm>
            <a:off x="6086297" y="5205714"/>
            <a:ext cx="1107996" cy="369332"/>
          </a:xfrm>
          <a:prstGeom prst="rect">
            <a:avLst/>
          </a:prstGeom>
          <a:noFill/>
        </p:spPr>
        <p:txBody>
          <a:bodyPr wrap="none" rtlCol="0">
            <a:spAutoFit/>
          </a:bodyPr>
          <a:lstStyle/>
          <a:p>
            <a:r>
              <a:rPr kumimoji="1" lang="ja-JP" altLang="en-US" dirty="0"/>
              <a:t>実行結果</a:t>
            </a:r>
          </a:p>
        </p:txBody>
      </p:sp>
      <p:sp>
        <p:nvSpPr>
          <p:cNvPr id="12" name="テキスト ボックス 11"/>
          <p:cNvSpPr txBox="1"/>
          <p:nvPr/>
        </p:nvSpPr>
        <p:spPr>
          <a:xfrm>
            <a:off x="1011570" y="5813638"/>
            <a:ext cx="7120860" cy="646331"/>
          </a:xfrm>
          <a:prstGeom prst="rect">
            <a:avLst/>
          </a:prstGeom>
          <a:noFill/>
        </p:spPr>
        <p:txBody>
          <a:bodyPr wrap="none" rtlCol="0">
            <a:spAutoFit/>
          </a:bodyPr>
          <a:lstStyle/>
          <a:p>
            <a:r>
              <a:rPr kumimoji="1" lang="ja-JP" altLang="en-US" dirty="0" smtClean="0"/>
              <a:t>ラズパイの</a:t>
            </a:r>
            <a:r>
              <a:rPr kumimoji="1" lang="en-US" altLang="ja-JP" dirty="0" smtClean="0"/>
              <a:t>IP</a:t>
            </a:r>
            <a:r>
              <a:rPr kumimoji="1" lang="ja-JP" altLang="en-US" dirty="0" smtClean="0"/>
              <a:t>アドレスを自宅では「</a:t>
            </a:r>
            <a:r>
              <a:rPr kumimoji="1" lang="en-US" altLang="ja-JP" dirty="0" smtClean="0"/>
              <a:t>192.168</a:t>
            </a:r>
            <a:r>
              <a:rPr kumimoji="1" lang="en-US" altLang="ja-JP" dirty="0"/>
              <a:t>.</a:t>
            </a:r>
            <a:r>
              <a:rPr kumimoji="1" lang="en-US" altLang="ja-JP" dirty="0" smtClean="0"/>
              <a:t>1.81</a:t>
            </a:r>
            <a:r>
              <a:rPr kumimoji="1" lang="ja-JP" altLang="en-US" dirty="0" smtClean="0"/>
              <a:t>」に固定した。</a:t>
            </a:r>
            <a:endParaRPr kumimoji="1" lang="en-US" altLang="ja-JP" dirty="0" smtClean="0"/>
          </a:p>
          <a:p>
            <a:r>
              <a:rPr kumimoji="1" lang="en-US" altLang="ja-JP" dirty="0" smtClean="0"/>
              <a:t>PC</a:t>
            </a:r>
            <a:r>
              <a:rPr kumimoji="1" lang="ja-JP" altLang="en-US" dirty="0" smtClean="0"/>
              <a:t>からそこへアクセスし検証した結果ちゃんと動いている</a:t>
            </a:r>
            <a:r>
              <a:rPr kumimoji="1" lang="ja-JP" altLang="en-US" dirty="0" err="1" smtClean="0"/>
              <a:t>っぽい</a:t>
            </a:r>
            <a:r>
              <a:rPr kumimoji="1" lang="ja-JP" altLang="en-US" dirty="0" smtClean="0"/>
              <a:t>。</a:t>
            </a:r>
            <a:endParaRPr kumimoji="1" lang="en-US" altLang="ja-JP" dirty="0" smtClean="0"/>
          </a:p>
        </p:txBody>
      </p:sp>
    </p:spTree>
    <p:extLst>
      <p:ext uri="{BB962C8B-B14F-4D97-AF65-F5344CB8AC3E}">
        <p14:creationId xmlns:p14="http://schemas.microsoft.com/office/powerpoint/2010/main" val="26415820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42761" y="5055525"/>
            <a:ext cx="8771766" cy="1743792"/>
          </a:xfrm>
        </p:spPr>
        <p:txBody>
          <a:bodyPr>
            <a:noAutofit/>
          </a:bodyPr>
          <a:lstStyle/>
          <a:p>
            <a:pPr marL="0" indent="0">
              <a:buNone/>
            </a:pPr>
            <a:r>
              <a:rPr lang="ja-JP" altLang="en-US" sz="2300" dirty="0" smtClean="0"/>
              <a:t>別プログラムで計測した「現在の応答速度」「応答速度の平均」を監視できるようにした。</a:t>
            </a:r>
            <a:r>
              <a:rPr lang="ja-JP" altLang="ja-JP" sz="2300" dirty="0" smtClean="0"/>
              <a:t>平均</a:t>
            </a:r>
            <a:r>
              <a:rPr lang="ja-JP" altLang="ja-JP" sz="2300" dirty="0"/>
              <a:t>の方は</a:t>
            </a:r>
            <a:r>
              <a:rPr lang="en-US" altLang="ja-JP" sz="2300" dirty="0"/>
              <a:t>30</a:t>
            </a:r>
            <a:r>
              <a:rPr lang="ja-JP" altLang="ja-JP" sz="2300" dirty="0"/>
              <a:t>分に</a:t>
            </a:r>
            <a:r>
              <a:rPr lang="en-US" altLang="ja-JP" sz="2300" dirty="0"/>
              <a:t>1</a:t>
            </a:r>
            <a:r>
              <a:rPr lang="ja-JP" altLang="ja-JP" sz="2300" dirty="0"/>
              <a:t>回</a:t>
            </a:r>
            <a:r>
              <a:rPr lang="ja-JP" altLang="ja-JP" sz="2300" dirty="0" smtClean="0"/>
              <a:t>、現在</a:t>
            </a:r>
            <a:r>
              <a:rPr lang="ja-JP" altLang="en-US" sz="2300" dirty="0"/>
              <a:t>の方は</a:t>
            </a:r>
            <a:r>
              <a:rPr lang="en-US" altLang="ja-JP" sz="2300" dirty="0"/>
              <a:t>1</a:t>
            </a:r>
            <a:r>
              <a:rPr lang="ja-JP" altLang="en-US" sz="2300" dirty="0"/>
              <a:t>分に</a:t>
            </a:r>
            <a:r>
              <a:rPr lang="en-US" altLang="ja-JP" sz="2300" dirty="0"/>
              <a:t>1</a:t>
            </a:r>
            <a:r>
              <a:rPr lang="ja-JP" altLang="en-US" sz="2300" dirty="0"/>
              <a:t>回リクエストを送信している関係で、完全なリアルタイムではな</a:t>
            </a:r>
            <a:r>
              <a:rPr lang="ja-JP" altLang="en-US" sz="2300" dirty="0" smtClean="0"/>
              <a:t>いがサーバに異常があったら分かるようになっている。</a:t>
            </a:r>
            <a:endParaRPr lang="en-US" altLang="ja-JP" sz="2300" dirty="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41</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633" y="1487564"/>
            <a:ext cx="4284734" cy="3317419"/>
          </a:xfrm>
          <a:prstGeom prst="rect">
            <a:avLst/>
          </a:prstGeom>
        </p:spPr>
      </p:pic>
      <p:sp>
        <p:nvSpPr>
          <p:cNvPr id="8" name="コンテンツ プレースホルダー 2"/>
          <p:cNvSpPr txBox="1">
            <a:spLocks/>
          </p:cNvSpPr>
          <p:nvPr/>
        </p:nvSpPr>
        <p:spPr>
          <a:xfrm>
            <a:off x="5286627" y="2032337"/>
            <a:ext cx="3544312" cy="2772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smtClean="0"/>
          </a:p>
        </p:txBody>
      </p:sp>
    </p:spTree>
    <p:extLst>
      <p:ext uri="{BB962C8B-B14F-4D97-AF65-F5344CB8AC3E}">
        <p14:creationId xmlns:p14="http://schemas.microsoft.com/office/powerpoint/2010/main" val="1134560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91314" y="4960418"/>
            <a:ext cx="8771766" cy="1497026"/>
          </a:xfrm>
        </p:spPr>
        <p:txBody>
          <a:bodyPr>
            <a:normAutofit/>
          </a:bodyPr>
          <a:lstStyle/>
          <a:p>
            <a:pPr marL="0" indent="0">
              <a:buNone/>
            </a:pPr>
            <a:r>
              <a:rPr lang="ja-JP" altLang="en-US" sz="2000" dirty="0" smtClean="0"/>
              <a:t>自作関数を作り、取得したレスポンス速度に応じて評価、コメントするようにした。主観的にならない様、評価</a:t>
            </a:r>
            <a:r>
              <a:rPr lang="ja-JP" altLang="en-US" sz="2000" dirty="0"/>
              <a:t>は</a:t>
            </a:r>
            <a:r>
              <a:rPr lang="en-US" altLang="ja-JP" sz="2000" dirty="0"/>
              <a:t>Google</a:t>
            </a:r>
            <a:r>
              <a:rPr lang="ja-JP" altLang="en-US" sz="2000" dirty="0"/>
              <a:t>の開発者向け</a:t>
            </a:r>
            <a:r>
              <a:rPr lang="ja-JP" altLang="en-US" sz="2000" dirty="0" smtClean="0"/>
              <a:t>学習サイト「</a:t>
            </a:r>
            <a:r>
              <a:rPr lang="en-US" altLang="ja-JP" sz="2000" dirty="0" err="1"/>
              <a:t>web.dev</a:t>
            </a:r>
            <a:r>
              <a:rPr lang="ja-JP" altLang="en-US" sz="2000" dirty="0"/>
              <a:t>」が収集したユーザエクスペリエンスを参考にしている。</a:t>
            </a:r>
          </a:p>
          <a:p>
            <a:pPr marL="0" indent="0">
              <a:buNone/>
            </a:pPr>
            <a:r>
              <a:rPr lang="ja-JP" altLang="en-US" sz="2000" dirty="0" smtClean="0"/>
              <a:t>参考：</a:t>
            </a:r>
            <a:r>
              <a:rPr lang="en-US" altLang="ja-JP" sz="2000" dirty="0" smtClean="0"/>
              <a:t>https</a:t>
            </a:r>
            <a:r>
              <a:rPr lang="en-US" altLang="ja-JP" sz="2000" dirty="0"/>
              <a:t>://web.dev/rail/</a:t>
            </a:r>
            <a:endParaRPr lang="en-US" altLang="ja-JP" sz="2000" dirty="0" smtClean="0"/>
          </a:p>
        </p:txBody>
      </p:sp>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42</a:t>
            </a:fld>
            <a:endParaRPr kumimoji="1" lang="ja-JP" altLang="en-US"/>
          </a:p>
        </p:txBody>
      </p:sp>
      <p:sp>
        <p:nvSpPr>
          <p:cNvPr id="6" name="タイトル 1"/>
          <p:cNvSpPr>
            <a:spLocks noGrp="1"/>
          </p:cNvSpPr>
          <p:nvPr>
            <p:ph type="title"/>
          </p:nvPr>
        </p:nvSpPr>
        <p:spPr/>
        <p:txBody>
          <a:bodyPr/>
          <a:lstStyle/>
          <a:p>
            <a:r>
              <a:rPr lang="ja-JP" altLang="en-US" dirty="0"/>
              <a:t>応答</a:t>
            </a:r>
            <a:r>
              <a:rPr lang="ja-JP" altLang="en-US" dirty="0" smtClean="0"/>
              <a:t>速度を監視するシステム</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b="53050"/>
          <a:stretch/>
        </p:blipFill>
        <p:spPr>
          <a:xfrm>
            <a:off x="628650" y="1811418"/>
            <a:ext cx="3826903" cy="277676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45781"/>
          <a:stretch/>
        </p:blipFill>
        <p:spPr>
          <a:xfrm>
            <a:off x="4677197" y="1811418"/>
            <a:ext cx="3405864" cy="2853855"/>
          </a:xfrm>
          <a:prstGeom prst="rect">
            <a:avLst/>
          </a:prstGeom>
        </p:spPr>
      </p:pic>
    </p:spTree>
    <p:extLst>
      <p:ext uri="{BB962C8B-B14F-4D97-AF65-F5344CB8AC3E}">
        <p14:creationId xmlns:p14="http://schemas.microsoft.com/office/powerpoint/2010/main" val="8128148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43</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kumimoji="1" lang="ja-JP" altLang="en-US" sz="4000" dirty="0" smtClean="0"/>
              <a:t>重みづけ処理のテスト</a:t>
            </a:r>
            <a:endParaRPr kumimoji="1" lang="ja-JP" altLang="en-US" sz="40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9" y="4975369"/>
            <a:ext cx="8567084" cy="1557860"/>
          </a:xfrm>
        </p:spPr>
        <p:txBody>
          <a:bodyPr>
            <a:noAutofit/>
          </a:bodyPr>
          <a:lstStyle/>
          <a:p>
            <a:pPr marL="0" indent="0">
              <a:buNone/>
            </a:pPr>
            <a:r>
              <a:rPr lang="ja-JP" altLang="en-US" dirty="0" smtClean="0"/>
              <a:t>この</a:t>
            </a:r>
            <a:r>
              <a:rPr lang="ja-JP" altLang="en-US" dirty="0"/>
              <a:t>例ではサーバ</a:t>
            </a:r>
            <a:r>
              <a:rPr lang="en-US" altLang="ja-JP" dirty="0"/>
              <a:t>81</a:t>
            </a:r>
            <a:r>
              <a:rPr lang="ja-JP" altLang="en-US" dirty="0"/>
              <a:t>の重みを</a:t>
            </a:r>
            <a:r>
              <a:rPr lang="ja-JP" altLang="en-US" dirty="0" smtClean="0"/>
              <a:t>上げて</a:t>
            </a:r>
            <a:r>
              <a:rPr lang="ja-JP" altLang="en-US" dirty="0"/>
              <a:t>いる</a:t>
            </a:r>
            <a:r>
              <a:rPr lang="ja-JP" altLang="en-US" dirty="0" smtClean="0"/>
              <a:t>。</a:t>
            </a:r>
            <a:endParaRPr lang="en-US" altLang="ja-JP" dirty="0"/>
          </a:p>
          <a:p>
            <a:pPr marL="0" indent="0">
              <a:buNone/>
            </a:pPr>
            <a:r>
              <a:rPr lang="ja-JP" altLang="en-US" dirty="0" smtClean="0"/>
              <a:t>リクエスト</a:t>
            </a:r>
            <a:r>
              <a:rPr lang="ja-JP" altLang="en-US" dirty="0"/>
              <a:t>が</a:t>
            </a:r>
            <a:r>
              <a:rPr lang="en-US" altLang="ja-JP" dirty="0"/>
              <a:t>5</a:t>
            </a:r>
            <a:r>
              <a:rPr lang="ja-JP" altLang="en-US" dirty="0"/>
              <a:t>回あった</a:t>
            </a:r>
            <a:r>
              <a:rPr lang="ja-JP" altLang="en-US" dirty="0" smtClean="0"/>
              <a:t>として、その</a:t>
            </a:r>
            <a:r>
              <a:rPr lang="ja-JP" altLang="en-US" dirty="0"/>
              <a:t>うち</a:t>
            </a:r>
            <a:r>
              <a:rPr lang="en-US" altLang="ja-JP" dirty="0"/>
              <a:t>3</a:t>
            </a:r>
            <a:r>
              <a:rPr lang="ja-JP" altLang="en-US" dirty="0"/>
              <a:t>回は</a:t>
            </a:r>
            <a:r>
              <a:rPr lang="en-US" altLang="ja-JP" dirty="0"/>
              <a:t>81</a:t>
            </a:r>
            <a:r>
              <a:rPr lang="ja-JP" altLang="en-US" dirty="0" smtClean="0"/>
              <a:t>へ</a:t>
            </a:r>
            <a:endParaRPr lang="en-US" altLang="ja-JP" dirty="0"/>
          </a:p>
          <a:p>
            <a:pPr marL="0" indent="0">
              <a:buNone/>
            </a:pPr>
            <a:r>
              <a:rPr lang="ja-JP" altLang="en-US" dirty="0" smtClean="0"/>
              <a:t>残り</a:t>
            </a:r>
            <a:r>
              <a:rPr lang="ja-JP" altLang="en-US" dirty="0"/>
              <a:t>は</a:t>
            </a:r>
            <a:r>
              <a:rPr lang="en-US" altLang="ja-JP" dirty="0"/>
              <a:t>82</a:t>
            </a:r>
            <a:r>
              <a:rPr lang="ja-JP" altLang="en-US" dirty="0"/>
              <a:t>と</a:t>
            </a:r>
            <a:r>
              <a:rPr lang="en-US" altLang="ja-JP" dirty="0"/>
              <a:t>83</a:t>
            </a:r>
            <a:r>
              <a:rPr lang="ja-JP" altLang="en-US" dirty="0"/>
              <a:t>に分散される。</a:t>
            </a:r>
          </a:p>
        </p:txBody>
      </p:sp>
      <p:graphicFrame>
        <p:nvGraphicFramePr>
          <p:cNvPr id="10" name="表 9"/>
          <p:cNvGraphicFramePr>
            <a:graphicFrameLocks noGrp="1"/>
          </p:cNvGraphicFramePr>
          <p:nvPr>
            <p:extLst/>
          </p:nvPr>
        </p:nvGraphicFramePr>
        <p:xfrm>
          <a:off x="1076026" y="1728547"/>
          <a:ext cx="6908730" cy="3108960"/>
        </p:xfrm>
        <a:graphic>
          <a:graphicData uri="http://schemas.openxmlformats.org/drawingml/2006/table">
            <a:tbl>
              <a:tblPr firstRow="1" bandRow="1">
                <a:tableStyleId>{5C22544A-7EE6-4342-B048-85BDC9FD1C3A}</a:tableStyleId>
              </a:tblPr>
              <a:tblGrid>
                <a:gridCol w="6908730">
                  <a:extLst>
                    <a:ext uri="{9D8B030D-6E8A-4147-A177-3AD203B41FA5}">
                      <a16:colId xmlns="" xmlns:a16="http://schemas.microsoft.com/office/drawing/2014/main" val="729612094"/>
                    </a:ext>
                  </a:extLst>
                </a:gridCol>
              </a:tblGrid>
              <a:tr h="1549494">
                <a:tc>
                  <a:txBody>
                    <a:bodyPr/>
                    <a:lstStyle/>
                    <a:p>
                      <a:r>
                        <a:rPr kumimoji="1" lang="en-US" altLang="ja-JP" dirty="0" smtClean="0">
                          <a:solidFill>
                            <a:schemeClr val="tx1"/>
                          </a:solidFill>
                        </a:rPr>
                        <a:t> upstream backend1{</a:t>
                      </a:r>
                    </a:p>
                    <a:p>
                      <a:r>
                        <a:rPr kumimoji="1" lang="en-US" altLang="ja-JP" dirty="0" smtClean="0">
                          <a:solidFill>
                            <a:schemeClr val="tx1"/>
                          </a:solidFill>
                        </a:rPr>
                        <a:t>server 192.168.1.81 weight=3;</a:t>
                      </a:r>
                    </a:p>
                    <a:p>
                      <a:r>
                        <a:rPr kumimoji="1" lang="en-US" altLang="ja-JP" dirty="0" smtClean="0">
                          <a:solidFill>
                            <a:schemeClr val="tx1"/>
                          </a:solidFill>
                        </a:rPr>
                        <a:t>server 192.168.1.82 weight=1;</a:t>
                      </a:r>
                    </a:p>
                    <a:p>
                      <a:r>
                        <a:rPr kumimoji="1" lang="en-US" altLang="ja-JP" dirty="0" smtClean="0">
                          <a:solidFill>
                            <a:schemeClr val="tx1"/>
                          </a:solidFill>
                        </a:rPr>
                        <a:t>server 192.168.1.83 weight=1;</a:t>
                      </a:r>
                    </a:p>
                    <a:p>
                      <a:r>
                        <a:rPr kumimoji="1" lang="en-US" altLang="ja-JP" dirty="0" smtClean="0">
                          <a:solidFill>
                            <a:schemeClr val="tx1"/>
                          </a:solidFill>
                        </a:rPr>
                        <a:t>}</a:t>
                      </a:r>
                    </a:p>
                    <a:p>
                      <a:r>
                        <a:rPr kumimoji="1" lang="en-US" altLang="ja-JP" dirty="0" smtClean="0">
                          <a:solidFill>
                            <a:schemeClr val="tx1"/>
                          </a:solidFill>
                        </a:rPr>
                        <a:t>server{</a:t>
                      </a:r>
                    </a:p>
                    <a:p>
                      <a:r>
                        <a:rPr kumimoji="1" lang="en-US" altLang="ja-JP" dirty="0" smtClean="0">
                          <a:solidFill>
                            <a:schemeClr val="tx1"/>
                          </a:solidFill>
                        </a:rPr>
                        <a:t>listen 80;</a:t>
                      </a:r>
                    </a:p>
                    <a:p>
                      <a:r>
                        <a:rPr kumimoji="1" lang="en-US" altLang="ja-JP" dirty="0" err="1" smtClean="0">
                          <a:solidFill>
                            <a:schemeClr val="tx1"/>
                          </a:solidFill>
                        </a:rPr>
                        <a:t>server_name</a:t>
                      </a:r>
                      <a:r>
                        <a:rPr kumimoji="1" lang="en-US" altLang="ja-JP" dirty="0" smtClean="0">
                          <a:solidFill>
                            <a:schemeClr val="tx1"/>
                          </a:solidFill>
                        </a:rPr>
                        <a:t> localhost;</a:t>
                      </a:r>
                    </a:p>
                    <a:p>
                      <a:r>
                        <a:rPr kumimoji="1" lang="en-US" altLang="ja-JP" dirty="0" smtClean="0">
                          <a:solidFill>
                            <a:schemeClr val="tx1"/>
                          </a:solidFill>
                        </a:rPr>
                        <a:t>location /{</a:t>
                      </a:r>
                    </a:p>
                    <a:p>
                      <a:r>
                        <a:rPr kumimoji="1" lang="en-US" altLang="ja-JP" dirty="0" err="1" smtClean="0">
                          <a:solidFill>
                            <a:schemeClr val="tx1"/>
                          </a:solidFill>
                        </a:rPr>
                        <a:t>proxy_pass</a:t>
                      </a:r>
                      <a:r>
                        <a:rPr kumimoji="1" lang="en-US" altLang="ja-JP" dirty="0" smtClean="0">
                          <a:solidFill>
                            <a:schemeClr val="tx1"/>
                          </a:solidFill>
                        </a:rPr>
                        <a:t> http://backend1;</a:t>
                      </a:r>
                    </a:p>
                    <a:p>
                      <a:r>
                        <a:rPr kumimoji="1" lang="en-US" altLang="ja-JP"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2217062"/>
                  </a:ext>
                </a:extLst>
              </a:tr>
            </a:tbl>
          </a:graphicData>
        </a:graphic>
      </p:graphicFrame>
      <p:sp>
        <p:nvSpPr>
          <p:cNvPr id="11" name="テキスト ボックス 10"/>
          <p:cNvSpPr txBox="1"/>
          <p:nvPr/>
        </p:nvSpPr>
        <p:spPr>
          <a:xfrm>
            <a:off x="3859901" y="1415662"/>
            <a:ext cx="1209208" cy="369332"/>
          </a:xfrm>
          <a:prstGeom prst="rect">
            <a:avLst/>
          </a:prstGeom>
          <a:noFill/>
        </p:spPr>
        <p:txBody>
          <a:bodyPr wrap="square" rtlCol="0">
            <a:spAutoFit/>
          </a:bodyPr>
          <a:lstStyle/>
          <a:p>
            <a:r>
              <a:rPr lang="en-US" altLang="ja-JP" dirty="0" err="1" smtClean="0"/>
              <a:t>nginx.conf</a:t>
            </a:r>
            <a:endParaRPr lang="en-US" altLang="ja-JP" dirty="0"/>
          </a:p>
        </p:txBody>
      </p:sp>
      <p:sp>
        <p:nvSpPr>
          <p:cNvPr id="2" name="角丸四角形 1"/>
          <p:cNvSpPr/>
          <p:nvPr/>
        </p:nvSpPr>
        <p:spPr>
          <a:xfrm>
            <a:off x="3050697" y="2020744"/>
            <a:ext cx="1060057" cy="90514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7860640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44</a:t>
            </a:fld>
            <a:endParaRPr kumimoji="1" lang="ja-JP" altLang="en-US"/>
          </a:p>
        </p:txBody>
      </p:sp>
      <p:sp>
        <p:nvSpPr>
          <p:cNvPr id="6" name="タイトル 1"/>
          <p:cNvSpPr>
            <a:spLocks noGrp="1"/>
          </p:cNvSpPr>
          <p:nvPr>
            <p:ph type="title"/>
          </p:nvPr>
        </p:nvSpPr>
        <p:spPr>
          <a:xfrm>
            <a:off x="604289" y="365126"/>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8" name="コンテンツ プレースホルダー 2"/>
          <p:cNvSpPr txBox="1">
            <a:spLocks/>
          </p:cNvSpPr>
          <p:nvPr/>
        </p:nvSpPr>
        <p:spPr>
          <a:xfrm>
            <a:off x="427529" y="1600328"/>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sp>
        <p:nvSpPr>
          <p:cNvPr id="9" name="コンテンツ プレースホルダー 2"/>
          <p:cNvSpPr>
            <a:spLocks noGrp="1"/>
          </p:cNvSpPr>
          <p:nvPr>
            <p:ph idx="1"/>
          </p:nvPr>
        </p:nvSpPr>
        <p:spPr>
          <a:xfrm>
            <a:off x="427528" y="1509967"/>
            <a:ext cx="7882684" cy="3013481"/>
          </a:xfrm>
        </p:spPr>
        <p:txBody>
          <a:bodyPr>
            <a:noAutofit/>
          </a:bodyPr>
          <a:lstStyle/>
          <a:p>
            <a:pPr marL="0" indent="0">
              <a:buNone/>
            </a:pPr>
            <a:r>
              <a:rPr lang="ja-JP" altLang="en-US" sz="2300" dirty="0" smtClean="0"/>
              <a:t>本来、応答速度に基づいて</a:t>
            </a:r>
            <a:r>
              <a:rPr lang="en-US" altLang="ja-JP" sz="2300" dirty="0" smtClean="0"/>
              <a:t>Python</a:t>
            </a:r>
            <a:r>
              <a:rPr lang="ja-JP" altLang="en-US" sz="2300" dirty="0" smtClean="0"/>
              <a:t>からコンフィグファイルを書き換える。</a:t>
            </a:r>
            <a:endParaRPr lang="en-US" altLang="ja-JP" sz="2300" dirty="0" smtClean="0"/>
          </a:p>
          <a:p>
            <a:pPr marL="0" indent="0">
              <a:buNone/>
            </a:pPr>
            <a:r>
              <a:rPr lang="ja-JP" altLang="en-US" sz="2300" dirty="0" smtClean="0"/>
              <a:t>→今回は実験なので手動でコンフィグを書き換える。</a:t>
            </a:r>
            <a:endParaRPr lang="en-US" altLang="ja-JP" sz="2300" dirty="0" smtClean="0"/>
          </a:p>
          <a:p>
            <a:pPr marL="0" indent="0">
              <a:buNone/>
            </a:pPr>
            <a:r>
              <a:rPr lang="ja-JP" altLang="en-US" sz="2300" dirty="0" smtClean="0"/>
              <a:t>目的：</a:t>
            </a:r>
            <a:endParaRPr lang="en-US" altLang="ja-JP" sz="2300" dirty="0" smtClean="0"/>
          </a:p>
          <a:p>
            <a:pPr marL="0" indent="0">
              <a:buNone/>
            </a:pPr>
            <a:r>
              <a:rPr lang="ja-JP" altLang="en-US" sz="2300" dirty="0">
                <a:solidFill>
                  <a:srgbClr val="FF0000"/>
                </a:solidFill>
              </a:rPr>
              <a:t>再起動</a:t>
            </a:r>
            <a:r>
              <a:rPr lang="ja-JP" altLang="en-US" sz="2300" dirty="0" smtClean="0">
                <a:solidFill>
                  <a:srgbClr val="FF0000"/>
                </a:solidFill>
              </a:rPr>
              <a:t>なしで</a:t>
            </a:r>
            <a:r>
              <a:rPr lang="ja-JP" altLang="en-US" sz="2300" dirty="0" smtClean="0"/>
              <a:t>変更した設定が上手く適用されるのか観る。</a:t>
            </a:r>
            <a:r>
              <a:rPr lang="en-US" altLang="ja-JP" sz="2300" dirty="0" smtClean="0"/>
              <a:t/>
            </a:r>
            <a:br>
              <a:rPr lang="en-US" altLang="ja-JP" sz="2300" dirty="0" smtClean="0"/>
            </a:br>
            <a:r>
              <a:rPr lang="en-US" altLang="ja-JP" sz="2300" dirty="0" smtClean="0"/>
              <a:t/>
            </a:r>
            <a:br>
              <a:rPr lang="en-US" altLang="ja-JP" sz="2300" dirty="0" smtClean="0"/>
            </a:br>
            <a:r>
              <a:rPr lang="ja-JP" altLang="en-US" sz="2300" dirty="0" smtClean="0"/>
              <a:t>実験で使ったプログラム：</a:t>
            </a:r>
            <a:endParaRPr lang="en-US" altLang="ja-JP" sz="2300" dirty="0" smtClean="0"/>
          </a:p>
        </p:txBody>
      </p:sp>
      <p:graphicFrame>
        <p:nvGraphicFramePr>
          <p:cNvPr id="3" name="表 2"/>
          <p:cNvGraphicFramePr>
            <a:graphicFrameLocks noGrp="1"/>
          </p:cNvGraphicFramePr>
          <p:nvPr>
            <p:extLst/>
          </p:nvPr>
        </p:nvGraphicFramePr>
        <p:xfrm>
          <a:off x="1320870" y="4441732"/>
          <a:ext cx="6096000" cy="640080"/>
        </p:xfrm>
        <a:graphic>
          <a:graphicData uri="http://schemas.openxmlformats.org/drawingml/2006/table">
            <a:tbl>
              <a:tblPr firstRow="1" bandRow="1">
                <a:tableStyleId>{5C22544A-7EE6-4342-B048-85BDC9FD1C3A}</a:tableStyleId>
              </a:tblPr>
              <a:tblGrid>
                <a:gridCol w="6096000">
                  <a:extLst>
                    <a:ext uri="{9D8B030D-6E8A-4147-A177-3AD203B41FA5}">
                      <a16:colId xmlns="" xmlns:a16="http://schemas.microsoft.com/office/drawing/2014/main" val="729612094"/>
                    </a:ext>
                  </a:extLst>
                </a:gridCol>
              </a:tblGrid>
              <a:tr h="370840">
                <a:tc>
                  <a:txBody>
                    <a:bodyPr/>
                    <a:lstStyle/>
                    <a:p>
                      <a:r>
                        <a:rPr kumimoji="1" lang="en-US" altLang="ja-JP" dirty="0" smtClean="0">
                          <a:solidFill>
                            <a:schemeClr val="tx1"/>
                          </a:solidFill>
                        </a:rPr>
                        <a:t>import </a:t>
                      </a:r>
                      <a:r>
                        <a:rPr kumimoji="1" lang="en-US" altLang="ja-JP" dirty="0" err="1" smtClean="0">
                          <a:solidFill>
                            <a:schemeClr val="tx1"/>
                          </a:solidFill>
                        </a:rPr>
                        <a:t>subprocess</a:t>
                      </a:r>
                      <a:endParaRPr kumimoji="1" lang="en-US" altLang="ja-JP" dirty="0" smtClean="0">
                        <a:solidFill>
                          <a:schemeClr val="tx1"/>
                        </a:solidFill>
                      </a:endParaRPr>
                    </a:p>
                    <a:p>
                      <a:r>
                        <a:rPr kumimoji="1" lang="en-US" altLang="ja-JP" dirty="0" err="1" smtClean="0">
                          <a:solidFill>
                            <a:schemeClr val="tx1"/>
                          </a:solidFill>
                        </a:rPr>
                        <a:t>subprocess.run</a:t>
                      </a:r>
                      <a:r>
                        <a:rPr kumimoji="1" lang="en-US" altLang="ja-JP" dirty="0" smtClean="0">
                          <a:solidFill>
                            <a:schemeClr val="tx1"/>
                          </a:solidFill>
                        </a:rPr>
                        <a:t>(['/home/pi/tools/nginxreload.sh'])</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2217062"/>
                  </a:ext>
                </a:extLst>
              </a:tr>
            </a:tbl>
          </a:graphicData>
        </a:graphic>
      </p:graphicFrame>
      <p:sp>
        <p:nvSpPr>
          <p:cNvPr id="11" name="テキスト ボックス 10"/>
          <p:cNvSpPr txBox="1"/>
          <p:nvPr/>
        </p:nvSpPr>
        <p:spPr>
          <a:xfrm>
            <a:off x="3673784" y="4104042"/>
            <a:ext cx="1066959" cy="369332"/>
          </a:xfrm>
          <a:prstGeom prst="rect">
            <a:avLst/>
          </a:prstGeom>
          <a:noFill/>
        </p:spPr>
        <p:txBody>
          <a:bodyPr wrap="none" rtlCol="0">
            <a:spAutoFit/>
          </a:bodyPr>
          <a:lstStyle/>
          <a:p>
            <a:r>
              <a:rPr lang="en-US" altLang="ja-JP" dirty="0" smtClean="0"/>
              <a:t>reload.py</a:t>
            </a:r>
            <a:endParaRPr lang="en-US" altLang="ja-JP" dirty="0"/>
          </a:p>
        </p:txBody>
      </p:sp>
      <p:graphicFrame>
        <p:nvGraphicFramePr>
          <p:cNvPr id="12" name="表 11"/>
          <p:cNvGraphicFramePr>
            <a:graphicFrameLocks noGrp="1"/>
          </p:cNvGraphicFramePr>
          <p:nvPr>
            <p:extLst/>
          </p:nvPr>
        </p:nvGraphicFramePr>
        <p:xfrm>
          <a:off x="1320074" y="5532312"/>
          <a:ext cx="6096000" cy="914400"/>
        </p:xfrm>
        <a:graphic>
          <a:graphicData uri="http://schemas.openxmlformats.org/drawingml/2006/table">
            <a:tbl>
              <a:tblPr firstRow="1" bandRow="1">
                <a:tableStyleId>{5C22544A-7EE6-4342-B048-85BDC9FD1C3A}</a:tableStyleId>
              </a:tblPr>
              <a:tblGrid>
                <a:gridCol w="6096000">
                  <a:extLst>
                    <a:ext uri="{9D8B030D-6E8A-4147-A177-3AD203B41FA5}">
                      <a16:colId xmlns="" xmlns:a16="http://schemas.microsoft.com/office/drawing/2014/main" val="729612094"/>
                    </a:ext>
                  </a:extLst>
                </a:gridCol>
              </a:tblGrid>
              <a:tr h="370840">
                <a:tc>
                  <a:txBody>
                    <a:bodyPr/>
                    <a:lstStyle/>
                    <a:p>
                      <a:r>
                        <a:rPr kumimoji="1" lang="en-US" altLang="ja-JP" dirty="0" smtClean="0">
                          <a:solidFill>
                            <a:schemeClr val="tx1"/>
                          </a:solidFill>
                        </a:rPr>
                        <a:t>#! /bin/</a:t>
                      </a:r>
                      <a:r>
                        <a:rPr kumimoji="1" lang="en-US" altLang="ja-JP" dirty="0" err="1" smtClean="0">
                          <a:solidFill>
                            <a:schemeClr val="tx1"/>
                          </a:solidFill>
                        </a:rPr>
                        <a:t>sh</a:t>
                      </a:r>
                      <a:endParaRPr kumimoji="1" lang="en-US" altLang="ja-JP" dirty="0" smtClean="0">
                        <a:solidFill>
                          <a:schemeClr val="tx1"/>
                        </a:solidFill>
                      </a:endParaRPr>
                    </a:p>
                    <a:p>
                      <a:r>
                        <a:rPr kumimoji="1" lang="en-US" altLang="ja-JP" dirty="0" err="1" smtClean="0">
                          <a:solidFill>
                            <a:schemeClr val="tx1"/>
                          </a:solidFill>
                        </a:rPr>
                        <a:t>sudo</a:t>
                      </a:r>
                      <a:r>
                        <a:rPr kumimoji="1" lang="en-US" altLang="ja-JP" dirty="0" smtClean="0">
                          <a:solidFill>
                            <a:schemeClr val="tx1"/>
                          </a:solidFill>
                        </a:rPr>
                        <a:t> </a:t>
                      </a:r>
                      <a:r>
                        <a:rPr kumimoji="1" lang="en-US" altLang="ja-JP" dirty="0" err="1" smtClean="0">
                          <a:solidFill>
                            <a:schemeClr val="tx1"/>
                          </a:solidFill>
                        </a:rPr>
                        <a:t>systemctl</a:t>
                      </a:r>
                      <a:r>
                        <a:rPr kumimoji="1" lang="en-US" altLang="ja-JP" dirty="0" smtClean="0">
                          <a:solidFill>
                            <a:schemeClr val="tx1"/>
                          </a:solidFill>
                        </a:rPr>
                        <a:t> reload </a:t>
                      </a:r>
                      <a:r>
                        <a:rPr kumimoji="1" lang="en-US" altLang="ja-JP" dirty="0" err="1" smtClean="0">
                          <a:solidFill>
                            <a:schemeClr val="tx1"/>
                          </a:solidFill>
                        </a:rPr>
                        <a:t>nginx</a:t>
                      </a:r>
                      <a:endParaRPr kumimoji="1" lang="en-US" altLang="ja-JP" dirty="0" smtClean="0">
                        <a:solidFill>
                          <a:schemeClr val="tx1"/>
                        </a:solidFill>
                      </a:endParaRPr>
                    </a:p>
                    <a:p>
                      <a:r>
                        <a:rPr kumimoji="1" lang="en-US" altLang="ja-JP" dirty="0" smtClean="0">
                          <a:solidFill>
                            <a:schemeClr val="tx1"/>
                          </a:solidFill>
                        </a:rPr>
                        <a:t>exit 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2217062"/>
                  </a:ext>
                </a:extLst>
              </a:tr>
            </a:tbl>
          </a:graphicData>
        </a:graphic>
      </p:graphicFrame>
      <p:sp>
        <p:nvSpPr>
          <p:cNvPr id="13" name="テキスト ボックス 12"/>
          <p:cNvSpPr txBox="1"/>
          <p:nvPr/>
        </p:nvSpPr>
        <p:spPr>
          <a:xfrm>
            <a:off x="3583975" y="5167187"/>
            <a:ext cx="1569789" cy="369332"/>
          </a:xfrm>
          <a:prstGeom prst="rect">
            <a:avLst/>
          </a:prstGeom>
          <a:noFill/>
        </p:spPr>
        <p:txBody>
          <a:bodyPr wrap="none" rtlCol="0">
            <a:spAutoFit/>
          </a:bodyPr>
          <a:lstStyle/>
          <a:p>
            <a:r>
              <a:rPr lang="en-US" altLang="ja-JP" dirty="0" smtClean="0"/>
              <a:t>nginxreload.py</a:t>
            </a:r>
            <a:endParaRPr lang="en-US" altLang="ja-JP" dirty="0"/>
          </a:p>
        </p:txBody>
      </p:sp>
      <p:sp>
        <p:nvSpPr>
          <p:cNvPr id="14" name="角丸四角形吹き出し 13"/>
          <p:cNvSpPr/>
          <p:nvPr/>
        </p:nvSpPr>
        <p:spPr>
          <a:xfrm>
            <a:off x="5310242" y="3793643"/>
            <a:ext cx="3506764" cy="679731"/>
          </a:xfrm>
          <a:prstGeom prst="wedgeRoundRectCallout">
            <a:avLst>
              <a:gd name="adj1" fmla="val -36294"/>
              <a:gd name="adj2" fmla="val 922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ラズパイの中にある</a:t>
            </a:r>
            <a:r>
              <a:rPr kumimoji="1" lang="en-US" altLang="ja-JP" dirty="0" err="1" smtClean="0"/>
              <a:t>nginx</a:t>
            </a:r>
            <a:r>
              <a:rPr kumimoji="1" lang="ja-JP" altLang="en-US" dirty="0" smtClean="0"/>
              <a:t>を</a:t>
            </a:r>
            <a:r>
              <a:rPr kumimoji="1" lang="en-US" altLang="ja-JP" dirty="0" smtClean="0"/>
              <a:t>Python</a:t>
            </a:r>
            <a:r>
              <a:rPr kumimoji="1" lang="ja-JP" altLang="en-US" dirty="0" smtClean="0"/>
              <a:t>を使い</a:t>
            </a:r>
            <a:r>
              <a:rPr kumimoji="1" lang="en-US" altLang="ja-JP" dirty="0" smtClean="0"/>
              <a:t>reload</a:t>
            </a:r>
            <a:r>
              <a:rPr kumimoji="1" lang="ja-JP" altLang="en-US" dirty="0" smtClean="0"/>
              <a:t>する。</a:t>
            </a:r>
            <a:endParaRPr kumimoji="1" lang="ja-JP" altLang="en-US" dirty="0"/>
          </a:p>
        </p:txBody>
      </p:sp>
      <p:sp>
        <p:nvSpPr>
          <p:cNvPr id="15" name="角丸四角形吹き出し 14"/>
          <p:cNvSpPr/>
          <p:nvPr/>
        </p:nvSpPr>
        <p:spPr>
          <a:xfrm>
            <a:off x="5278890" y="5207727"/>
            <a:ext cx="3506764" cy="1001697"/>
          </a:xfrm>
          <a:prstGeom prst="wedgeRoundRectCallout">
            <a:avLst>
              <a:gd name="adj1" fmla="val -73215"/>
              <a:gd name="adj2" fmla="val 3652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直接</a:t>
            </a:r>
            <a:r>
              <a:rPr kumimoji="1" lang="en-US" altLang="ja-JP" dirty="0" smtClean="0"/>
              <a:t>Python</a:t>
            </a:r>
            <a:r>
              <a:rPr kumimoji="1" lang="ja-JP" altLang="en-US" dirty="0" smtClean="0"/>
              <a:t>で</a:t>
            </a:r>
            <a:r>
              <a:rPr kumimoji="1" lang="en-US" altLang="ja-JP" dirty="0" smtClean="0"/>
              <a:t>reload</a:t>
            </a:r>
            <a:r>
              <a:rPr kumimoji="1" lang="ja-JP" altLang="en-US" dirty="0" smtClean="0"/>
              <a:t>を命令すると上手くいかなかったのでシェルを作った。</a:t>
            </a:r>
            <a:endParaRPr kumimoji="1" lang="ja-JP" altLang="en-US" dirty="0"/>
          </a:p>
        </p:txBody>
      </p:sp>
    </p:spTree>
    <p:extLst>
      <p:ext uri="{BB962C8B-B14F-4D97-AF65-F5344CB8AC3E}">
        <p14:creationId xmlns:p14="http://schemas.microsoft.com/office/powerpoint/2010/main" val="19178495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4A32CB03-0843-4AF8-BFB2-C9917854BC7E}" type="slidenum">
              <a:rPr kumimoji="1" lang="ja-JP" altLang="en-US" smtClean="0"/>
              <a:t>45</a:t>
            </a:fld>
            <a:endParaRPr kumimoji="1" lang="ja-JP" altLang="en-US"/>
          </a:p>
        </p:txBody>
      </p:sp>
      <p:sp>
        <p:nvSpPr>
          <p:cNvPr id="6" name="タイトル 1"/>
          <p:cNvSpPr>
            <a:spLocks noGrp="1"/>
          </p:cNvSpPr>
          <p:nvPr>
            <p:ph type="title"/>
          </p:nvPr>
        </p:nvSpPr>
        <p:spPr>
          <a:xfrm>
            <a:off x="358346" y="182563"/>
            <a:ext cx="8157004" cy="1325563"/>
          </a:xfrm>
        </p:spPr>
        <p:txBody>
          <a:bodyPr>
            <a:normAutofit/>
          </a:bodyPr>
          <a:lstStyle/>
          <a:p>
            <a:r>
              <a:rPr lang="ja-JP" altLang="en-US" sz="3200" dirty="0" smtClean="0"/>
              <a:t>再起動なしで</a:t>
            </a:r>
            <a:r>
              <a:rPr lang="en-US" altLang="ja-JP" sz="3200" dirty="0" smtClean="0"/>
              <a:t>NGINX</a:t>
            </a:r>
            <a:r>
              <a:rPr lang="ja-JP" altLang="en-US" sz="3200" dirty="0" smtClean="0"/>
              <a:t>に設定を適用させる</a:t>
            </a:r>
            <a:endParaRPr kumimoji="1" lang="ja-JP" altLang="en-US" sz="3200" dirty="0"/>
          </a:p>
        </p:txBody>
      </p:sp>
      <p:sp>
        <p:nvSpPr>
          <p:cNvPr id="7" name="コンテンツ プレースホルダー 2"/>
          <p:cNvSpPr txBox="1">
            <a:spLocks/>
          </p:cNvSpPr>
          <p:nvPr/>
        </p:nvSpPr>
        <p:spPr>
          <a:xfrm>
            <a:off x="275129" y="1690689"/>
            <a:ext cx="8510525"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endParaRPr lang="en-US" altLang="ja-JP" sz="2400" dirty="0" smtClean="0"/>
          </a:p>
        </p:txBody>
      </p:sp>
      <p:pic>
        <p:nvPicPr>
          <p:cNvPr id="16" name="Produ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44" y="1245561"/>
            <a:ext cx="8761293" cy="4928227"/>
          </a:xfrm>
          <a:prstGeom prst="rect">
            <a:avLst/>
          </a:prstGeom>
        </p:spPr>
      </p:pic>
    </p:spTree>
    <p:extLst>
      <p:ext uri="{BB962C8B-B14F-4D97-AF65-F5344CB8AC3E}">
        <p14:creationId xmlns:p14="http://schemas.microsoft.com/office/powerpoint/2010/main" val="1942171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応答速度に着目するメリット</a:t>
            </a:r>
            <a:endParaRPr kumimoji="1" lang="ja-JP" altLang="en-US" dirty="0"/>
          </a:p>
        </p:txBody>
      </p:sp>
      <p:sp>
        <p:nvSpPr>
          <p:cNvPr id="3" name="コンテンツ プレースホルダー 2"/>
          <p:cNvSpPr>
            <a:spLocks noGrp="1"/>
          </p:cNvSpPr>
          <p:nvPr>
            <p:ph idx="1"/>
          </p:nvPr>
        </p:nvSpPr>
        <p:spPr>
          <a:xfrm>
            <a:off x="628650" y="1690689"/>
            <a:ext cx="7886700" cy="4727044"/>
          </a:xfrm>
        </p:spPr>
        <p:txBody>
          <a:bodyPr>
            <a:normAutofit/>
          </a:bodyPr>
          <a:lstStyle/>
          <a:p>
            <a:pPr>
              <a:lnSpc>
                <a:spcPct val="120000"/>
              </a:lnSpc>
            </a:pPr>
            <a:r>
              <a:rPr lang="ja-JP" altLang="en-US" sz="2600" dirty="0"/>
              <a:t>通常ロードバランサで動的割り振りを行う場合，負荷</a:t>
            </a:r>
            <a:r>
              <a:rPr lang="ja-JP" altLang="en-US" sz="2600" dirty="0" smtClean="0"/>
              <a:t>をみる</a:t>
            </a:r>
            <a:r>
              <a:rPr lang="ja-JP" altLang="en-US" sz="2600" dirty="0"/>
              <a:t>ことが多い</a:t>
            </a:r>
          </a:p>
          <a:p>
            <a:pPr>
              <a:lnSpc>
                <a:spcPct val="120000"/>
              </a:lnSpc>
            </a:pPr>
            <a:r>
              <a:rPr lang="ja-JP" altLang="en-US" sz="2600" dirty="0"/>
              <a:t>しかし、ネットワークの</a:t>
            </a:r>
            <a:r>
              <a:rPr lang="ja-JP" altLang="en-US" sz="2600" dirty="0" smtClean="0"/>
              <a:t>トラブル</a:t>
            </a:r>
            <a:r>
              <a:rPr lang="en-US" altLang="ja-JP" sz="2600" dirty="0" smtClean="0"/>
              <a:t/>
            </a:r>
            <a:br>
              <a:rPr lang="en-US" altLang="ja-JP" sz="2600" dirty="0" smtClean="0"/>
            </a:br>
            <a:r>
              <a:rPr lang="ja-JP" altLang="en-US" sz="2600" dirty="0" smtClean="0"/>
              <a:t>（</a:t>
            </a:r>
            <a:r>
              <a:rPr lang="ja-JP" altLang="en-US" sz="2600" dirty="0"/>
              <a:t>通信速度の著しい</a:t>
            </a:r>
            <a:r>
              <a:rPr lang="ja-JP" altLang="en-US" sz="2600" dirty="0" smtClean="0"/>
              <a:t>低下等）</a:t>
            </a:r>
            <a:r>
              <a:rPr lang="ja-JP" altLang="en-US" sz="2600" dirty="0"/>
              <a:t>に対応できない</a:t>
            </a:r>
            <a:r>
              <a:rPr lang="ja-JP" altLang="en-US" sz="2600" dirty="0" smtClean="0"/>
              <a:t>。</a:t>
            </a:r>
            <a:endParaRPr lang="en-US" altLang="ja-JP" sz="2600" dirty="0"/>
          </a:p>
          <a:p>
            <a:pPr marL="0" indent="0">
              <a:lnSpc>
                <a:spcPct val="120000"/>
              </a:lnSpc>
              <a:buNone/>
            </a:pPr>
            <a:r>
              <a:rPr lang="ja-JP" altLang="en-US" sz="2600" dirty="0"/>
              <a:t>応答速度に着目する</a:t>
            </a:r>
            <a:r>
              <a:rPr lang="ja-JP" altLang="en-US" sz="2600" dirty="0" smtClean="0"/>
              <a:t>と</a:t>
            </a:r>
            <a:r>
              <a:rPr lang="ja-JP" altLang="en-US" sz="2600" dirty="0"/>
              <a:t>・</a:t>
            </a:r>
            <a:r>
              <a:rPr lang="ja-JP" altLang="en-US" sz="2600" dirty="0" smtClean="0"/>
              <a:t>・・</a:t>
            </a:r>
            <a:endParaRPr lang="en-US" altLang="ja-JP" sz="2600" dirty="0"/>
          </a:p>
          <a:p>
            <a:pPr lvl="1">
              <a:lnSpc>
                <a:spcPct val="120000"/>
              </a:lnSpc>
            </a:pPr>
            <a:r>
              <a:rPr lang="ja-JP" altLang="en-US" sz="2200" dirty="0"/>
              <a:t>応答速度は負荷の具合も同時に見ることが</a:t>
            </a:r>
            <a:r>
              <a:rPr lang="ja-JP" altLang="en-US" sz="2200" dirty="0" smtClean="0"/>
              <a:t>出来る</a:t>
            </a:r>
            <a:endParaRPr lang="en-US" altLang="ja-JP" sz="2200" dirty="0"/>
          </a:p>
          <a:p>
            <a:pPr lvl="1">
              <a:lnSpc>
                <a:spcPct val="120000"/>
              </a:lnSpc>
            </a:pPr>
            <a:r>
              <a:rPr lang="ja-JP" altLang="en-US" sz="2200" dirty="0"/>
              <a:t>故障したサーバに繋ぐ心配がないので通信の断続性が</a:t>
            </a:r>
            <a:r>
              <a:rPr lang="ja-JP" altLang="en-US" sz="2200" dirty="0" smtClean="0"/>
              <a:t>ある</a:t>
            </a:r>
            <a:endParaRPr lang="en-US" altLang="ja-JP" sz="2200" dirty="0"/>
          </a:p>
          <a:p>
            <a:pPr lvl="1">
              <a:lnSpc>
                <a:spcPct val="120000"/>
              </a:lnSpc>
            </a:pPr>
            <a:r>
              <a:rPr lang="ja-JP" altLang="en-US" sz="2200" dirty="0"/>
              <a:t>異種のコンピューターでも最適に負荷分散</a:t>
            </a:r>
            <a:r>
              <a:rPr lang="ja-JP" altLang="en-US" sz="2200" dirty="0" smtClean="0"/>
              <a:t>できる</a:t>
            </a:r>
            <a:endParaRPr lang="en-US" altLang="ja-JP" sz="2200" dirty="0"/>
          </a:p>
          <a:p>
            <a:pPr lvl="1">
              <a:lnSpc>
                <a:spcPct val="120000"/>
              </a:lnSpc>
            </a:pPr>
            <a:r>
              <a:rPr lang="en-US" altLang="ja-JP" sz="2200" dirty="0"/>
              <a:t>LB</a:t>
            </a:r>
            <a:r>
              <a:rPr lang="ja-JP" altLang="en-US" sz="2200" dirty="0"/>
              <a:t>と</a:t>
            </a:r>
            <a:r>
              <a:rPr lang="en-US" altLang="ja-JP" sz="2200" dirty="0"/>
              <a:t>Web</a:t>
            </a:r>
            <a:r>
              <a:rPr lang="ja-JP" altLang="en-US" sz="2200" dirty="0"/>
              <a:t>サーバのボトルネックを削減</a:t>
            </a:r>
            <a:r>
              <a:rPr lang="ja-JP" altLang="en-US" sz="2200" dirty="0" smtClean="0"/>
              <a:t>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B4451160-128F-4DAD-AE29-4A8CC0E7B9E9}" type="slidenum">
              <a:rPr lang="ja-JP" altLang="en-US" smtClean="0"/>
              <a:pPr/>
              <a:t>5</a:t>
            </a:fld>
            <a:endParaRPr lang="ja-JP" altLang="en-US" dirty="0"/>
          </a:p>
        </p:txBody>
      </p:sp>
    </p:spTree>
    <p:extLst>
      <p:ext uri="{BB962C8B-B14F-4D97-AF65-F5344CB8AC3E}">
        <p14:creationId xmlns:p14="http://schemas.microsoft.com/office/powerpoint/2010/main" val="411819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16573"/>
            <a:ext cx="7886700" cy="1325563"/>
          </a:xfrm>
        </p:spPr>
        <p:txBody>
          <a:bodyPr/>
          <a:lstStyle/>
          <a:p>
            <a:r>
              <a:rPr kumimoji="1" lang="ja-JP" altLang="en-US" dirty="0"/>
              <a:t>関連研究</a:t>
            </a:r>
          </a:p>
        </p:txBody>
      </p:sp>
      <p:sp>
        <p:nvSpPr>
          <p:cNvPr id="3" name="コンテンツ プレースホルダー 2"/>
          <p:cNvSpPr>
            <a:spLocks noGrp="1"/>
          </p:cNvSpPr>
          <p:nvPr>
            <p:ph idx="1"/>
          </p:nvPr>
        </p:nvSpPr>
        <p:spPr>
          <a:xfrm>
            <a:off x="628650" y="1511300"/>
            <a:ext cx="7886700" cy="5210176"/>
          </a:xfrm>
        </p:spPr>
        <p:txBody>
          <a:bodyPr>
            <a:noAutofit/>
          </a:bodyPr>
          <a:lstStyle/>
          <a:p>
            <a:pPr marL="0" indent="0">
              <a:buNone/>
            </a:pPr>
            <a:r>
              <a:rPr lang="ja-JP" altLang="en-US" sz="2400" b="1" u="sng" dirty="0">
                <a:latin typeface="ＭＳ Ｐゴシック" panose="020B0600070205080204" pitchFamily="50" charset="-128"/>
              </a:rPr>
              <a:t>リバースプロキシによるロードバランシング手法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T</a:t>
            </a:r>
            <a:r>
              <a:rPr lang="en-US" altLang="ja-JP" sz="2000" dirty="0" err="1" smtClean="0">
                <a:latin typeface="ＭＳ Ｐゴシック" panose="020B0600070205080204" pitchFamily="50" charset="-128"/>
              </a:rPr>
              <a:t>suchi</a:t>
            </a:r>
            <a:r>
              <a:rPr lang="en-US" altLang="ja-JP" sz="2000" dirty="0" smtClean="0">
                <a:latin typeface="ＭＳ Ｐゴシック" panose="020B0600070205080204" pitchFamily="50" charset="-128"/>
              </a:rPr>
              <a:t> </a:t>
            </a:r>
            <a:r>
              <a:rPr lang="en-US" altLang="ja-JP" sz="2000" dirty="0">
                <a:latin typeface="ＭＳ Ｐゴシック" panose="020B0600070205080204" pitchFamily="50" charset="-128"/>
              </a:rPr>
              <a:t>2008]</a:t>
            </a:r>
            <a:r>
              <a:rPr lang="ja-JP" altLang="en-US" sz="2000" dirty="0">
                <a:latin typeface="ＭＳ Ｐゴシック" panose="020B0600070205080204" pitchFamily="50" charset="-128"/>
              </a:rPr>
              <a:t>土居幸一郎</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後藤滋樹</a:t>
            </a:r>
            <a:r>
              <a:rPr lang="en-US" altLang="ja-JP" sz="2000" dirty="0">
                <a:latin typeface="ＭＳ Ｐゴシック" panose="020B0600070205080204" pitchFamily="50" charset="-128"/>
              </a:rPr>
              <a:t>HTTP</a:t>
            </a:r>
            <a:r>
              <a:rPr lang="ja-JP" altLang="en-US" sz="2000" dirty="0">
                <a:latin typeface="ＭＳ Ｐゴシック" panose="020B0600070205080204" pitchFamily="50" charset="-128"/>
              </a:rPr>
              <a:t>セッションのハンドオーバによる</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サーバのロードバランス </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分散システム</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インターネット運用技術・高品質インターネット</a:t>
            </a:r>
            <a:r>
              <a:rPr lang="en-US" altLang="ja-JP" sz="2000" dirty="0">
                <a:latin typeface="ＭＳ Ｐゴシック" panose="020B0600070205080204" pitchFamily="50" charset="-128"/>
              </a:rPr>
              <a:t>)</a:t>
            </a:r>
            <a:r>
              <a:rPr lang="ja-JP" altLang="en-US" sz="2000" dirty="0">
                <a:latin typeface="ＭＳ Ｐゴシック" panose="020B0600070205080204" pitchFamily="50" charset="-128"/>
              </a:rPr>
              <a:t>掲載誌 情報処理学会研究報告 </a:t>
            </a:r>
            <a:r>
              <a:rPr lang="en-US" altLang="ja-JP" sz="2000" dirty="0">
                <a:latin typeface="ＭＳ Ｐゴシック" panose="020B0600070205080204" pitchFamily="50" charset="-128"/>
              </a:rPr>
              <a:t>= IPSJ SIG technical reports </a:t>
            </a:r>
            <a:r>
              <a:rPr lang="en-US" altLang="ja-JP" sz="2000" dirty="0" smtClean="0">
                <a:latin typeface="ＭＳ Ｐゴシック" panose="020B0600070205080204" pitchFamily="50" charset="-128"/>
              </a:rPr>
              <a:t>p.25-29(2008-3-6)</a:t>
            </a:r>
            <a:endParaRPr lang="en-US" altLang="ja-JP" sz="2000" dirty="0">
              <a:latin typeface="ＭＳ Ｐゴシック" panose="020B0600070205080204" pitchFamily="50" charset="-128"/>
            </a:endParaRPr>
          </a:p>
          <a:p>
            <a:pPr marL="0" indent="0">
              <a:lnSpc>
                <a:spcPct val="100000"/>
              </a:lnSpc>
              <a:buNone/>
            </a:pPr>
            <a:r>
              <a:rPr lang="ja-JP" altLang="en-US" sz="2400" b="1" u="sng" dirty="0" smtClean="0">
                <a:latin typeface="ＭＳ Ｐゴシック" panose="020B0600070205080204" pitchFamily="50" charset="-128"/>
              </a:rPr>
              <a:t>応答</a:t>
            </a:r>
            <a:r>
              <a:rPr lang="ja-JP" altLang="en-US" sz="2400" b="1" u="sng" dirty="0">
                <a:latin typeface="ＭＳ Ｐゴシック" panose="020B0600070205080204" pitchFamily="50" charset="-128"/>
              </a:rPr>
              <a:t>速度評価付けシステムの評価手法</a:t>
            </a:r>
            <a:endParaRPr lang="en-US" altLang="ja-JP" sz="2400" b="1" u="sng" dirty="0">
              <a:latin typeface="ＭＳ Ｐゴシック" panose="020B0600070205080204" pitchFamily="50" charset="-128"/>
            </a:endParaRPr>
          </a:p>
          <a:p>
            <a:pPr marL="0" indent="0">
              <a:lnSpc>
                <a:spcPct val="100000"/>
              </a:lnSpc>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K</a:t>
            </a:r>
            <a:r>
              <a:rPr lang="en-US" altLang="ja-JP" sz="2000" dirty="0" err="1" smtClean="0">
                <a:latin typeface="ＭＳ Ｐゴシック" panose="020B0600070205080204" pitchFamily="50" charset="-128"/>
              </a:rPr>
              <a:t>ono</a:t>
            </a:r>
            <a:r>
              <a:rPr lang="en-US" altLang="ja-JP" sz="2000" dirty="0" smtClean="0">
                <a:latin typeface="ＭＳ Ｐゴシック" panose="020B0600070205080204" pitchFamily="50" charset="-128"/>
              </a:rPr>
              <a:t> 2007]</a:t>
            </a:r>
            <a:r>
              <a:rPr lang="ja-JP" altLang="en-US" sz="2000" dirty="0" smtClean="0">
                <a:latin typeface="ＭＳ Ｐゴシック" panose="020B0600070205080204" pitchFamily="50" charset="-128"/>
              </a:rPr>
              <a:t>複数</a:t>
            </a:r>
            <a:r>
              <a:rPr lang="ja-JP" altLang="en-US" sz="2000" dirty="0">
                <a:latin typeface="ＭＳ Ｐゴシック" panose="020B0600070205080204" pitchFamily="50" charset="-128"/>
              </a:rPr>
              <a:t>のロードバランサによる Ｗｅｂシステムの応答時間</a:t>
            </a:r>
            <a:r>
              <a:rPr lang="ja-JP" altLang="en-US" sz="2000" dirty="0" smtClean="0">
                <a:latin typeface="ＭＳ Ｐゴシック" panose="020B0600070205080204" pitchFamily="50" charset="-128"/>
              </a:rPr>
              <a:t>最適化河野 知行</a:t>
            </a:r>
            <a:r>
              <a:rPr lang="en-US" altLang="ja-JP" sz="2000" dirty="0" smtClean="0">
                <a:latin typeface="ＭＳ Ｐゴシック" panose="020B0600070205080204" pitchFamily="50" charset="-128"/>
              </a:rPr>
              <a:t>Tomoyuki KAWANO</a:t>
            </a:r>
            <a:r>
              <a:rPr lang="ja-JP" altLang="en-US" sz="2000" dirty="0" smtClean="0">
                <a:latin typeface="ＭＳ Ｐゴシック" panose="020B0600070205080204" pitchFamily="50" charset="-128"/>
              </a:rPr>
              <a:t>情報</a:t>
            </a:r>
            <a:r>
              <a:rPr lang="ja-JP" altLang="en-US" sz="2000" dirty="0">
                <a:latin typeface="ＭＳ Ｐゴシック" panose="020B0600070205080204" pitchFamily="50" charset="-128"/>
              </a:rPr>
              <a:t>処理学会研究報告システム評価（</a:t>
            </a:r>
            <a:r>
              <a:rPr lang="en-US" altLang="ja-JP" sz="2000" dirty="0">
                <a:latin typeface="ＭＳ Ｐゴシック" panose="020B0600070205080204" pitchFamily="50" charset="-128"/>
              </a:rPr>
              <a:t>EVA</a:t>
            </a:r>
            <a:r>
              <a:rPr lang="ja-JP" altLang="en-US" sz="2000" dirty="0">
                <a:latin typeface="ＭＳ Ｐゴシック" panose="020B0600070205080204" pitchFamily="50" charset="-128"/>
              </a:rPr>
              <a:t>）</a:t>
            </a:r>
            <a:r>
              <a:rPr lang="en-US" altLang="ja-JP" sz="2000" dirty="0">
                <a:latin typeface="ＭＳ Ｐゴシック" panose="020B0600070205080204" pitchFamily="50" charset="-128"/>
              </a:rPr>
              <a:t>,2007(63(2007-EVA-021</a:t>
            </a:r>
            <a:r>
              <a:rPr lang="en-US" altLang="ja-JP" sz="2000" dirty="0" smtClean="0">
                <a:latin typeface="ＭＳ Ｐゴシック" panose="020B0600070205080204" pitchFamily="50" charset="-128"/>
              </a:rPr>
              <a:t>)),p.27-34 </a:t>
            </a:r>
            <a:r>
              <a:rPr lang="en-US" altLang="ja-JP" sz="2000" dirty="0">
                <a:latin typeface="ＭＳ Ｐゴシック" panose="020B0600070205080204" pitchFamily="50" charset="-128"/>
              </a:rPr>
              <a:t>(2007-06-22)</a:t>
            </a:r>
            <a:endParaRPr lang="en-US" altLang="ja-JP" sz="2400" u="sng" dirty="0">
              <a:latin typeface="ＭＳ Ｐゴシック" panose="020B0600070205080204" pitchFamily="50" charset="-128"/>
            </a:endParaRPr>
          </a:p>
          <a:p>
            <a:pPr marL="0" indent="0">
              <a:lnSpc>
                <a:spcPct val="100000"/>
              </a:lnSpc>
              <a:buNone/>
            </a:pPr>
            <a:r>
              <a:rPr lang="en-US" altLang="ja-JP" sz="2400" b="1" u="sng" dirty="0">
                <a:latin typeface="ＭＳ Ｐゴシック" panose="020B0600070205080204" pitchFamily="50" charset="-128"/>
              </a:rPr>
              <a:t>WEB</a:t>
            </a:r>
            <a:r>
              <a:rPr lang="ja-JP" altLang="en-US" sz="2400" b="1" u="sng" dirty="0" smtClean="0">
                <a:latin typeface="ＭＳ Ｐゴシック" panose="020B0600070205080204" pitchFamily="50" charset="-128"/>
              </a:rPr>
              <a:t>サーバ計測システム</a:t>
            </a:r>
            <a:r>
              <a:rPr lang="ja-JP" altLang="en-US" sz="2400" b="1" u="sng" dirty="0">
                <a:latin typeface="ＭＳ Ｐゴシック" panose="020B0600070205080204" pitchFamily="50" charset="-128"/>
              </a:rPr>
              <a:t>の設計・開発</a:t>
            </a:r>
            <a:endParaRPr lang="en-US" altLang="ja-JP" sz="2400" b="1" u="sng" dirty="0">
              <a:latin typeface="ＭＳ Ｐゴシック" panose="020B0600070205080204" pitchFamily="50" charset="-128"/>
            </a:endParaRPr>
          </a:p>
          <a:p>
            <a:pPr marL="0" indent="0">
              <a:buNone/>
            </a:pPr>
            <a:r>
              <a:rPr lang="en-US" altLang="ja-JP" sz="2000" dirty="0" smtClean="0">
                <a:latin typeface="ＭＳ Ｐゴシック" panose="020B0600070205080204" pitchFamily="50" charset="-128"/>
              </a:rPr>
              <a:t>[</a:t>
            </a:r>
            <a:r>
              <a:rPr lang="en-US" altLang="ja-JP" sz="2000" dirty="0" err="1">
                <a:latin typeface="ＭＳ Ｐゴシック" panose="020B0600070205080204" pitchFamily="50" charset="-128"/>
              </a:rPr>
              <a:t>H</a:t>
            </a:r>
            <a:r>
              <a:rPr lang="en-US" altLang="ja-JP" sz="2000" dirty="0" err="1" smtClean="0">
                <a:latin typeface="ＭＳ Ｐゴシック" panose="020B0600070205080204" pitchFamily="50" charset="-128"/>
              </a:rPr>
              <a:t>oriuchi</a:t>
            </a:r>
            <a:r>
              <a:rPr lang="en-US" altLang="ja-JP" sz="2000" dirty="0" smtClean="0">
                <a:latin typeface="ＭＳ Ｐゴシック" panose="020B0600070205080204" pitchFamily="50" charset="-128"/>
              </a:rPr>
              <a:t> 2014]</a:t>
            </a:r>
            <a:r>
              <a:rPr lang="ja-JP" altLang="en-US" sz="2000" dirty="0">
                <a:latin typeface="ＭＳ Ｐゴシック" panose="020B0600070205080204" pitchFamily="50" charset="-128"/>
              </a:rPr>
              <a:t>クラウドに適した</a:t>
            </a:r>
            <a:r>
              <a:rPr lang="en-US" altLang="ja-JP" sz="2000" dirty="0">
                <a:latin typeface="ＭＳ Ｐゴシック" panose="020B0600070205080204" pitchFamily="50" charset="-128"/>
              </a:rPr>
              <a:t>Web</a:t>
            </a:r>
            <a:r>
              <a:rPr lang="ja-JP" altLang="en-US" sz="2000" dirty="0">
                <a:latin typeface="ＭＳ Ｐゴシック" panose="020B0600070205080204" pitchFamily="50" charset="-128"/>
              </a:rPr>
              <a:t>システムの負荷監視機能の改善に</a:t>
            </a:r>
            <a:r>
              <a:rPr lang="ja-JP" altLang="en-US" sz="2000" dirty="0" smtClean="0">
                <a:latin typeface="ＭＳ Ｐゴシック" panose="020B0600070205080204" pitchFamily="50" charset="-128"/>
              </a:rPr>
              <a:t>ついて堀内晨彦 </a:t>
            </a:r>
            <a:r>
              <a:rPr lang="en-US" altLang="ja-JP" sz="2000" dirty="0">
                <a:latin typeface="ＭＳ Ｐゴシック" panose="020B0600070205080204" pitchFamily="50" charset="-128"/>
              </a:rPr>
              <a:t>, </a:t>
            </a:r>
            <a:r>
              <a:rPr lang="ja-JP" altLang="en-US" sz="2000" dirty="0" smtClean="0">
                <a:latin typeface="ＭＳ Ｐゴシック" panose="020B0600070205080204" pitchFamily="50" charset="-128"/>
              </a:rPr>
              <a:t>最所圭三第</a:t>
            </a:r>
            <a:r>
              <a:rPr lang="en-US" altLang="ja-JP" sz="2000" dirty="0" smtClean="0">
                <a:latin typeface="ＭＳ Ｐゴシック" panose="020B0600070205080204" pitchFamily="50" charset="-128"/>
              </a:rPr>
              <a:t>76</a:t>
            </a:r>
            <a:r>
              <a:rPr lang="ja-JP" altLang="en-US" sz="2000" dirty="0">
                <a:latin typeface="ＭＳ Ｐゴシック" panose="020B0600070205080204" pitchFamily="50" charset="-128"/>
              </a:rPr>
              <a:t>回全国大会講演論文集</a:t>
            </a:r>
            <a:r>
              <a:rPr lang="en-US" altLang="ja-JP" sz="2000" dirty="0">
                <a:latin typeface="ＭＳ Ｐゴシック" panose="020B0600070205080204" pitchFamily="50" charset="-128"/>
              </a:rPr>
              <a:t>,2014(1</a:t>
            </a:r>
            <a:r>
              <a:rPr lang="en-US" altLang="ja-JP" sz="2000" dirty="0" smtClean="0">
                <a:latin typeface="ＭＳ Ｐゴシック" panose="020B0600070205080204" pitchFamily="50" charset="-128"/>
              </a:rPr>
              <a:t>),p437-438 </a:t>
            </a:r>
            <a:r>
              <a:rPr lang="en-US" altLang="ja-JP" sz="2000" dirty="0">
                <a:latin typeface="ＭＳ Ｐゴシック" panose="020B0600070205080204" pitchFamily="50" charset="-128"/>
              </a:rPr>
              <a:t>(2014-03-11</a:t>
            </a:r>
            <a:r>
              <a:rPr lang="en-US" altLang="ja-JP" sz="2000" dirty="0" smtClean="0">
                <a:latin typeface="ＭＳ Ｐゴシック" panose="020B0600070205080204" pitchFamily="50" charset="-128"/>
              </a:rPr>
              <a:t>)</a:t>
            </a: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6</a:t>
            </a:fld>
            <a:endParaRPr kumimoji="1" lang="ja-JP" altLang="en-US"/>
          </a:p>
        </p:txBody>
      </p:sp>
    </p:spTree>
    <p:extLst>
      <p:ext uri="{BB962C8B-B14F-4D97-AF65-F5344CB8AC3E}">
        <p14:creationId xmlns:p14="http://schemas.microsoft.com/office/powerpoint/2010/main" val="2794857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研究課題</a:t>
            </a:r>
          </a:p>
        </p:txBody>
      </p:sp>
      <p:sp>
        <p:nvSpPr>
          <p:cNvPr id="3" name="コンテンツ プレースホルダー 2"/>
          <p:cNvSpPr>
            <a:spLocks noGrp="1"/>
          </p:cNvSpPr>
          <p:nvPr>
            <p:ph idx="1"/>
          </p:nvPr>
        </p:nvSpPr>
        <p:spPr>
          <a:xfrm>
            <a:off x="532986" y="1740384"/>
            <a:ext cx="8078028" cy="4351338"/>
          </a:xfrm>
        </p:spPr>
        <p:txBody>
          <a:bodyPr>
            <a:normAutofit lnSpcReduction="10000"/>
          </a:bodyPr>
          <a:lstStyle/>
          <a:p>
            <a:pPr algn="just">
              <a:lnSpc>
                <a:spcPct val="120000"/>
              </a:lnSpc>
            </a:pPr>
            <a:r>
              <a:rPr lang="ja-JP" altLang="en-US" dirty="0"/>
              <a:t>既存技術では</a:t>
            </a:r>
            <a:r>
              <a:rPr lang="ja-JP" altLang="en-US" dirty="0" smtClean="0"/>
              <a:t>，導入</a:t>
            </a:r>
            <a:r>
              <a:rPr lang="ja-JP" altLang="en-US" dirty="0"/>
              <a:t>のしやすさから異種環境においても順に割り振る「ラウンドロビン」方式が頻繁に利用</a:t>
            </a:r>
            <a:r>
              <a:rPr lang="ja-JP" altLang="en-US" dirty="0" smtClean="0"/>
              <a:t>されている．</a:t>
            </a:r>
            <a:endParaRPr lang="ja-JP" altLang="en-US" dirty="0"/>
          </a:p>
          <a:p>
            <a:pPr algn="just">
              <a:lnSpc>
                <a:spcPct val="120000"/>
              </a:lnSpc>
            </a:pPr>
            <a:endParaRPr lang="ja-JP" altLang="en-US" dirty="0"/>
          </a:p>
          <a:p>
            <a:pPr algn="just">
              <a:lnSpc>
                <a:spcPct val="120000"/>
              </a:lnSpc>
            </a:pPr>
            <a:r>
              <a:rPr lang="ja-JP" altLang="en-US" dirty="0"/>
              <a:t>サーバ間の性能や通信装置の性能に</a:t>
            </a:r>
            <a:r>
              <a:rPr lang="ja-JP" altLang="en-US" dirty="0">
                <a:solidFill>
                  <a:srgbClr val="FF0000"/>
                </a:solidFill>
              </a:rPr>
              <a:t>バラつきがある場合</a:t>
            </a:r>
            <a:r>
              <a:rPr lang="ja-JP" altLang="en-US" dirty="0"/>
              <a:t>，応答速度が一定とは限らない．単純に空いているサーバへ割り振るだけではなく</a:t>
            </a:r>
            <a:r>
              <a:rPr lang="ja-JP" altLang="en-US" dirty="0" smtClean="0"/>
              <a:t>，</a:t>
            </a:r>
            <a:r>
              <a:rPr lang="ja-JP" altLang="en-US" dirty="0" smtClean="0">
                <a:solidFill>
                  <a:srgbClr val="FF0000"/>
                </a:solidFill>
              </a:rPr>
              <a:t>応答</a:t>
            </a:r>
            <a:r>
              <a:rPr lang="ja-JP" altLang="en-US" dirty="0">
                <a:solidFill>
                  <a:srgbClr val="FF0000"/>
                </a:solidFill>
              </a:rPr>
              <a:t>速度も加味してロードバランスを行う必要がある</a:t>
            </a:r>
            <a:r>
              <a:rPr lang="ja-JP" altLang="en-US" dirty="0" smtClean="0">
                <a:solidFill>
                  <a:srgbClr val="FF0000"/>
                </a:solidFill>
              </a:rPr>
              <a:t>．</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7</a:t>
            </a:fld>
            <a:endParaRPr kumimoji="1" lang="ja-JP" altLang="en-US"/>
          </a:p>
        </p:txBody>
      </p:sp>
    </p:spTree>
    <p:extLst>
      <p:ext uri="{BB962C8B-B14F-4D97-AF65-F5344CB8AC3E}">
        <p14:creationId xmlns:p14="http://schemas.microsoft.com/office/powerpoint/2010/main" val="3347172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研究動機</a:t>
            </a:r>
          </a:p>
        </p:txBody>
      </p:sp>
      <p:sp>
        <p:nvSpPr>
          <p:cNvPr id="3" name="コンテンツ プレースホルダー 2"/>
          <p:cNvSpPr>
            <a:spLocks noGrp="1"/>
          </p:cNvSpPr>
          <p:nvPr>
            <p:ph idx="1"/>
          </p:nvPr>
        </p:nvSpPr>
        <p:spPr>
          <a:xfrm>
            <a:off x="628650" y="1545799"/>
            <a:ext cx="7886700" cy="4955442"/>
          </a:xfrm>
        </p:spPr>
        <p:txBody>
          <a:bodyPr>
            <a:noAutofit/>
          </a:bodyPr>
          <a:lstStyle/>
          <a:p>
            <a:pPr>
              <a:lnSpc>
                <a:spcPct val="120000"/>
              </a:lnSpc>
            </a:pPr>
            <a:r>
              <a:rPr lang="ja-JP" altLang="en-US" sz="2500" dirty="0"/>
              <a:t>ロードバランサーは順に割り振る方式が頻繫に利用されている．しかし，この方法では，応答速度が</a:t>
            </a:r>
            <a:r>
              <a:rPr lang="ja-JP" altLang="en-US" sz="2500" dirty="0" smtClean="0"/>
              <a:t>遅</a:t>
            </a:r>
            <a:r>
              <a:rPr lang="ja-JP" altLang="en-US" sz="2500" dirty="0"/>
              <a:t>い</a:t>
            </a:r>
            <a:r>
              <a:rPr lang="ja-JP" altLang="en-US" sz="2500" dirty="0" smtClean="0"/>
              <a:t>サーバ</a:t>
            </a:r>
            <a:r>
              <a:rPr lang="ja-JP" altLang="en-US" sz="2500" dirty="0"/>
              <a:t>につないでしまうと返って</a:t>
            </a:r>
            <a:r>
              <a:rPr lang="en-US" altLang="ja-JP" sz="2500" dirty="0" smtClean="0"/>
              <a:t>Web</a:t>
            </a:r>
            <a:r>
              <a:rPr lang="ja-JP" altLang="en-US" sz="2500" dirty="0" smtClean="0"/>
              <a:t>の</a:t>
            </a:r>
            <a:r>
              <a:rPr lang="ja-JP" altLang="en-US" sz="2500" dirty="0"/>
              <a:t>表示速度が落ちてしまう</a:t>
            </a:r>
            <a:r>
              <a:rPr lang="ja-JP" altLang="en-US" sz="2500" dirty="0" smtClean="0"/>
              <a:t>．</a:t>
            </a:r>
            <a:r>
              <a:rPr lang="en-US" altLang="ja-JP" sz="2500" dirty="0"/>
              <a:t/>
            </a:r>
            <a:br>
              <a:rPr lang="en-US" altLang="ja-JP" sz="2500" dirty="0"/>
            </a:br>
            <a:endParaRPr lang="ja-JP" altLang="en-US" sz="2500" dirty="0" smtClean="0"/>
          </a:p>
          <a:p>
            <a:pPr>
              <a:lnSpc>
                <a:spcPct val="120000"/>
              </a:lnSpc>
            </a:pPr>
            <a:r>
              <a:rPr lang="ja-JP" altLang="en-US" sz="2500" dirty="0" smtClean="0"/>
              <a:t>負荷</a:t>
            </a:r>
            <a:r>
              <a:rPr lang="ja-JP" altLang="en-US" sz="2500" dirty="0"/>
              <a:t>分散をしたいが，同一で高性能なサーバを揃えるのが難しい</a:t>
            </a:r>
            <a:r>
              <a:rPr lang="ja-JP" altLang="en-US" sz="2500" dirty="0" smtClean="0"/>
              <a:t>個人や中小企業を</a:t>
            </a:r>
            <a:r>
              <a:rPr lang="ja-JP" altLang="en-US" sz="2500" dirty="0"/>
              <a:t>対象に，応答速度を考慮した割り振りをするロードバランサーを作成することで，</a:t>
            </a:r>
            <a:r>
              <a:rPr lang="ja-JP" altLang="en-US" sz="2500" dirty="0">
                <a:solidFill>
                  <a:srgbClr val="FF0000"/>
                </a:solidFill>
              </a:rPr>
              <a:t>ネットワークの</a:t>
            </a:r>
            <a:r>
              <a:rPr lang="ja-JP" altLang="en-US" sz="2500" dirty="0" smtClean="0">
                <a:solidFill>
                  <a:srgbClr val="FF0000"/>
                </a:solidFill>
              </a:rPr>
              <a:t>ボトルネック削減</a:t>
            </a:r>
            <a:r>
              <a:rPr lang="ja-JP" altLang="en-US" sz="2500" dirty="0">
                <a:solidFill>
                  <a:srgbClr val="FF0000"/>
                </a:solidFill>
              </a:rPr>
              <a:t>，サイトの稼働率や検索結果の順位を</a:t>
            </a:r>
            <a:r>
              <a:rPr lang="ja-JP" altLang="en-US" sz="2500" dirty="0" smtClean="0">
                <a:solidFill>
                  <a:srgbClr val="FF0000"/>
                </a:solidFill>
              </a:rPr>
              <a:t>向上</a:t>
            </a:r>
            <a:r>
              <a:rPr lang="ja-JP" altLang="en-US" sz="2500" dirty="0" smtClean="0"/>
              <a:t>を安価に済ませることが出来ないと考えた．</a:t>
            </a:r>
          </a:p>
          <a:p>
            <a:pPr marL="0" indent="0">
              <a:lnSpc>
                <a:spcPct val="110000"/>
              </a:lnSpc>
              <a:buNone/>
            </a:pPr>
            <a:endParaRPr kumimoji="1" lang="ja-JP" altLang="en-US" sz="2500"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8</a:t>
            </a:fld>
            <a:endParaRPr kumimoji="1" lang="ja-JP" altLang="en-US"/>
          </a:p>
        </p:txBody>
      </p:sp>
    </p:spTree>
    <p:extLst>
      <p:ext uri="{BB962C8B-B14F-4D97-AF65-F5344CB8AC3E}">
        <p14:creationId xmlns:p14="http://schemas.microsoft.com/office/powerpoint/2010/main" val="319225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コンテンツ プレースホルダー 2"/>
          <p:cNvSpPr>
            <a:spLocks noGrp="1"/>
          </p:cNvSpPr>
          <p:nvPr>
            <p:ph idx="1"/>
          </p:nvPr>
        </p:nvSpPr>
        <p:spPr>
          <a:xfrm>
            <a:off x="572558" y="3386666"/>
            <a:ext cx="7998883" cy="2900363"/>
          </a:xfrm>
        </p:spPr>
        <p:txBody>
          <a:bodyPr>
            <a:normAutofit lnSpcReduction="10000"/>
          </a:bodyPr>
          <a:lstStyle/>
          <a:p>
            <a:pPr algn="just"/>
            <a:r>
              <a:rPr lang="ja-JP" altLang="en-US" dirty="0"/>
              <a:t>性能差のある</a:t>
            </a:r>
            <a:r>
              <a:rPr lang="en-US" altLang="ja-JP" dirty="0"/>
              <a:t>WEB</a:t>
            </a:r>
            <a:r>
              <a:rPr lang="ja-JP" altLang="en-US" dirty="0"/>
              <a:t>サーバからなる</a:t>
            </a:r>
            <a:r>
              <a:rPr lang="en-US" altLang="ja-JP" dirty="0"/>
              <a:t>WEB</a:t>
            </a:r>
            <a:r>
              <a:rPr lang="ja-JP" altLang="en-US" dirty="0"/>
              <a:t>サイト環境において，応答速度によってサーバの割り振り先を決めるアルゴリズムの提案．</a:t>
            </a:r>
            <a:endParaRPr lang="en-US" altLang="ja-JP" dirty="0"/>
          </a:p>
          <a:p>
            <a:pPr algn="just"/>
            <a:r>
              <a:rPr lang="en-US" altLang="ja-JP" dirty="0"/>
              <a:t>WEB</a:t>
            </a:r>
            <a:r>
              <a:rPr lang="ja-JP" altLang="en-US" dirty="0"/>
              <a:t>サーバの応答速度を考慮したロードバランサーの設計と開発．</a:t>
            </a:r>
          </a:p>
          <a:p>
            <a:pPr algn="just"/>
            <a:r>
              <a:rPr lang="ja-JP" altLang="en-US" dirty="0"/>
              <a:t>サーバを監視し評価するシステムの設計と開発．</a:t>
            </a:r>
            <a:endParaRPr lang="en-US" altLang="ja-JP" dirty="0"/>
          </a:p>
          <a:p>
            <a:pPr algn="just"/>
            <a:r>
              <a:rPr lang="ja-JP" altLang="en-US" dirty="0"/>
              <a:t>実験による実現可能性の評価．</a:t>
            </a:r>
          </a:p>
          <a:p>
            <a:endParaRPr lang="ja-JP" altLang="en-US" dirty="0"/>
          </a:p>
        </p:txBody>
      </p:sp>
      <p:sp>
        <p:nvSpPr>
          <p:cNvPr id="4" name="スライド番号プレースホルダー 3"/>
          <p:cNvSpPr>
            <a:spLocks noGrp="1"/>
          </p:cNvSpPr>
          <p:nvPr>
            <p:ph type="sldNum" sz="quarter" idx="12"/>
          </p:nvPr>
        </p:nvSpPr>
        <p:spPr/>
        <p:txBody>
          <a:bodyPr/>
          <a:lstStyle/>
          <a:p>
            <a:fld id="{B4451160-128F-4DAD-AE29-4A8CC0E7B9E9}"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1345219" y="1027907"/>
            <a:ext cx="6453562" cy="2094244"/>
          </a:xfrm>
          <a:prstGeom prst="rect">
            <a:avLst/>
          </a:prstGeom>
        </p:spPr>
      </p:pic>
    </p:spTree>
    <p:extLst>
      <p:ext uri="{BB962C8B-B14F-4D97-AF65-F5344CB8AC3E}">
        <p14:creationId xmlns:p14="http://schemas.microsoft.com/office/powerpoint/2010/main" val="3368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6120</TotalTime>
  <Words>2678</Words>
  <Application>Microsoft Office PowerPoint</Application>
  <PresentationFormat>画面に合わせる (4:3)</PresentationFormat>
  <Paragraphs>368</Paragraphs>
  <Slides>45</Slides>
  <Notes>15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45</vt:i4>
      </vt:variant>
    </vt:vector>
  </HeadingPairs>
  <TitlesOfParts>
    <vt:vector size="50" baseType="lpstr">
      <vt:lpstr>ＭＳ Ｐゴシック</vt:lpstr>
      <vt:lpstr>Arial</vt:lpstr>
      <vt:lpstr>Calibri</vt:lpstr>
      <vt:lpstr>Calibri Light</vt:lpstr>
      <vt:lpstr>Office テーマ</vt:lpstr>
      <vt:lpstr>検索システムを対象とした異種サーバにおける応答速度を考慮したロードバランサ</vt:lpstr>
      <vt:lpstr>研究背景（修正前）</vt:lpstr>
      <vt:lpstr>研究背景</vt:lpstr>
      <vt:lpstr>ロードバランサに使われる技術</vt:lpstr>
      <vt:lpstr>応答速度に着目するメリット</vt:lpstr>
      <vt:lpstr>関連研究</vt:lpstr>
      <vt:lpstr>研究課題</vt:lpstr>
      <vt:lpstr>研究動機</vt:lpstr>
      <vt:lpstr>研究目的</vt:lpstr>
      <vt:lpstr>提案方式図</vt:lpstr>
      <vt:lpstr>提案方式の処理手順</vt:lpstr>
      <vt:lpstr>RAILモデルについて</vt:lpstr>
      <vt:lpstr>実装システム図</vt:lpstr>
      <vt:lpstr>実装システムの処理手順</vt:lpstr>
      <vt:lpstr>実験目的</vt:lpstr>
      <vt:lpstr>実験方法（修正前）</vt:lpstr>
      <vt:lpstr>実験方法</vt:lpstr>
      <vt:lpstr>実験手順</vt:lpstr>
      <vt:lpstr>実験環境1</vt:lpstr>
      <vt:lpstr>実験環境2</vt:lpstr>
      <vt:lpstr>実験結果1回目（手動：30分毎）</vt:lpstr>
      <vt:lpstr>実験結果2回目（自動：5分毎）失敗</vt:lpstr>
      <vt:lpstr>実験結果2回目（自動：5分毎）失敗</vt:lpstr>
      <vt:lpstr>実験結果2回目（自動：5分毎）失敗</vt:lpstr>
      <vt:lpstr>2回目実験 提案システムとラウンドロビンの比較</vt:lpstr>
      <vt:lpstr>実験結果2回目失敗の原因</vt:lpstr>
      <vt:lpstr>３回目以降の実験報告</vt:lpstr>
      <vt:lpstr>研究の独自性</vt:lpstr>
      <vt:lpstr>提案システムの動作の様子</vt:lpstr>
      <vt:lpstr>参考文献</vt:lpstr>
      <vt:lpstr>これまで行ってきた 研究で使う技術の調査や自作プログラムの説明、動作の説明などは↓</vt:lpstr>
      <vt:lpstr>method2動作の様子</vt:lpstr>
      <vt:lpstr>作成した動的ロードバランサ関連のプログラムを説明</vt:lpstr>
      <vt:lpstr>Method1に関して</vt:lpstr>
      <vt:lpstr>開発環境と進捗状況</vt:lpstr>
      <vt:lpstr>Kait.jp応答速度の計測結果</vt:lpstr>
      <vt:lpstr>サーバ応答速度の評価に基づいた割り振り方法を考案</vt:lpstr>
      <vt:lpstr>平均を出すプログラム</vt:lpstr>
      <vt:lpstr>プログラムが正しく動いているか</vt:lpstr>
      <vt:lpstr>ラズパイ上に検索システムの作成</vt:lpstr>
      <vt:lpstr>応答速度を監視するシステム</vt:lpstr>
      <vt:lpstr>応答速度を監視するシステム</vt:lpstr>
      <vt:lpstr>重みづけ処理のテスト</vt:lpstr>
      <vt:lpstr>再起動なしでNGINXに設定を適用させる</vt:lpstr>
      <vt:lpstr>再起動なしでNGINXに設定を適用させる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Shibamoto Eriko</dc:creator>
  <cp:lastModifiedBy>Microsoft アカウント</cp:lastModifiedBy>
  <cp:revision>181</cp:revision>
  <cp:lastPrinted>2021-07-27T10:53:03Z</cp:lastPrinted>
  <dcterms:created xsi:type="dcterms:W3CDTF">2018-06-14T09:18:55Z</dcterms:created>
  <dcterms:modified xsi:type="dcterms:W3CDTF">2021-11-06T20:30:00Z</dcterms:modified>
</cp:coreProperties>
</file>